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6" r:id="rId2"/>
    <p:sldId id="276" r:id="rId3"/>
    <p:sldId id="257" r:id="rId4"/>
    <p:sldId id="261" r:id="rId5"/>
    <p:sldId id="259" r:id="rId6"/>
    <p:sldId id="262" r:id="rId7"/>
    <p:sldId id="267" r:id="rId8"/>
    <p:sldId id="268" r:id="rId9"/>
    <p:sldId id="273" r:id="rId10"/>
    <p:sldId id="269" r:id="rId11"/>
    <p:sldId id="270" r:id="rId12"/>
    <p:sldId id="277" r:id="rId13"/>
    <p:sldId id="272" r:id="rId14"/>
    <p:sldId id="278" r:id="rId15"/>
    <p:sldId id="279" r:id="rId16"/>
    <p:sldId id="281" r:id="rId17"/>
    <p:sldId id="283" r:id="rId18"/>
    <p:sldId id="284" r:id="rId19"/>
    <p:sldId id="282" r:id="rId20"/>
    <p:sldId id="285" r:id="rId21"/>
    <p:sldId id="286" r:id="rId22"/>
    <p:sldId id="287" r:id="rId23"/>
    <p:sldId id="288" r:id="rId24"/>
    <p:sldId id="292" r:id="rId25"/>
    <p:sldId id="289" r:id="rId26"/>
    <p:sldId id="291" r:id="rId27"/>
    <p:sldId id="293" r:id="rId28"/>
    <p:sldId id="263" r:id="rId29"/>
    <p:sldId id="274" r:id="rId30"/>
    <p:sldId id="275" r:id="rId31"/>
    <p:sldId id="294"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1ACC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25" autoAdjust="0"/>
    <p:restoredTop sz="94660"/>
  </p:normalViewPr>
  <p:slideViewPr>
    <p:cSldViewPr>
      <p:cViewPr>
        <p:scale>
          <a:sx n="63" d="100"/>
          <a:sy n="63" d="100"/>
        </p:scale>
        <p:origin x="820" y="56"/>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accent3_4" csCatId="accent3" phldr="1"/>
      <dgm:spPr/>
      <dgm:t>
        <a:bodyPr/>
        <a:lstStyle/>
        <a:p>
          <a:endParaRPr lang="en-US"/>
        </a:p>
      </dgm:t>
    </dgm:pt>
    <dgm:pt modelId="{C712D637-7FF1-401C-9304-F85D1B95B226}">
      <dgm:prSet phldrT="[Text]"/>
      <dgm:spPr/>
      <dgm:t>
        <a:bodyPr/>
        <a:lstStyle/>
        <a:p>
          <a:r>
            <a:rPr lang="en-US" dirty="0"/>
            <a:t>Introduction</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History of Health Tech</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C3DC95A2-4D92-42C5-966E-8600E4BA31BD}">
      <dgm:prSet phldrT="[Text]"/>
      <dgm:spPr/>
      <dgm:t>
        <a:bodyPr/>
        <a:lstStyle/>
        <a:p>
          <a:r>
            <a:rPr lang="en-US" dirty="0"/>
            <a:t>Health Tech Now (Microbots and Nanotech)</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6377284D-2EB1-4E11-9088-962BE86D76CE}">
      <dgm:prSet phldrT="[Text]"/>
      <dgm:spPr/>
      <dgm:t>
        <a:bodyPr/>
        <a:lstStyle/>
        <a:p>
          <a:r>
            <a:rPr lang="en-US" dirty="0"/>
            <a:t>Conclusion</a:t>
          </a:r>
        </a:p>
      </dgm:t>
    </dgm:pt>
    <dgm:pt modelId="{C5B3A295-97DE-4F8B-8189-FF3FBA980D0C}" type="parTrans" cxnId="{59EAF12E-80B5-424F-BE1D-CC992686D982}">
      <dgm:prSet/>
      <dgm:spPr/>
      <dgm:t>
        <a:bodyPr/>
        <a:lstStyle/>
        <a:p>
          <a:endParaRPr lang="en-IE"/>
        </a:p>
      </dgm:t>
    </dgm:pt>
    <dgm:pt modelId="{BF8039E6-8D62-42A6-B88A-40DC650250B3}" type="sibTrans" cxnId="{59EAF12E-80B5-424F-BE1D-CC992686D982}">
      <dgm:prSet/>
      <dgm:spPr/>
      <dgm:t>
        <a:bodyPr/>
        <a:lstStyle/>
        <a:p>
          <a:endParaRPr lang="en-IE"/>
        </a:p>
      </dgm:t>
    </dgm:pt>
    <dgm:pt modelId="{8DDC9DD3-18AF-42F4-9AE1-F879E7BBBE9D}">
      <dgm:prSet phldrT="[Text]"/>
      <dgm:spPr/>
      <dgm:t>
        <a:bodyPr/>
        <a:lstStyle/>
        <a:p>
          <a:r>
            <a:rPr lang="en-US" dirty="0"/>
            <a:t>Future of Health Tech</a:t>
          </a:r>
        </a:p>
      </dgm:t>
    </dgm:pt>
    <dgm:pt modelId="{3643C6DD-FBCF-4684-AFA2-52CB51D780D3}" type="sibTrans" cxnId="{2CBACC3C-1E02-4B67-98E2-7F886C9CAC67}">
      <dgm:prSet/>
      <dgm:spPr/>
      <dgm:t>
        <a:bodyPr/>
        <a:lstStyle/>
        <a:p>
          <a:endParaRPr lang="en-IE"/>
        </a:p>
      </dgm:t>
    </dgm:pt>
    <dgm:pt modelId="{F644FCF8-D3D3-4163-875E-26B8F197DF36}" type="parTrans" cxnId="{2CBACC3C-1E02-4B67-98E2-7F886C9CAC67}">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35A0EC7E-8660-4269-9C32-DAA56E250FC5}" type="pres">
      <dgm:prSet presAssocID="{6377284D-2EB1-4E11-9088-962BE86D76CE}" presName="boxAndChildren" presStyleCnt="0"/>
      <dgm:spPr/>
    </dgm:pt>
    <dgm:pt modelId="{49C126DE-B84C-4067-9963-417AD3D32070}" type="pres">
      <dgm:prSet presAssocID="{6377284D-2EB1-4E11-9088-962BE86D76CE}" presName="parentTextBox" presStyleLbl="node1" presStyleIdx="0" presStyleCnt="5"/>
      <dgm:spPr/>
    </dgm:pt>
    <dgm:pt modelId="{6C760B7E-A1A7-47BD-AAA3-DE2E8C1359C4}" type="pres">
      <dgm:prSet presAssocID="{3643C6DD-FBCF-4684-AFA2-52CB51D780D3}" presName="sp" presStyleCnt="0"/>
      <dgm:spPr/>
    </dgm:pt>
    <dgm:pt modelId="{C4F4C697-548C-4D1C-AA9A-7240AD51D7BE}" type="pres">
      <dgm:prSet presAssocID="{8DDC9DD3-18AF-42F4-9AE1-F879E7BBBE9D}" presName="arrowAndChildren" presStyleCnt="0"/>
      <dgm:spPr/>
    </dgm:pt>
    <dgm:pt modelId="{D89EB048-340F-48D9-A34C-E4D29B40170A}" type="pres">
      <dgm:prSet presAssocID="{8DDC9DD3-18AF-42F4-9AE1-F879E7BBBE9D}" presName="parentTextArrow" presStyleLbl="node1" presStyleIdx="1" presStyleCnt="5"/>
      <dgm:spPr/>
    </dgm:pt>
    <dgm:pt modelId="{99B8D974-74AA-474F-B4FE-6850FC36C440}" type="pres">
      <dgm:prSet presAssocID="{A43E3114-C8AC-4F44-952D-8A0D6A8A6B45}" presName="sp" presStyleCnt="0"/>
      <dgm:spPr/>
    </dgm:pt>
    <dgm:pt modelId="{1D739FE3-B2B7-4187-91AF-B3BBF9BE6A66}" type="pres">
      <dgm:prSet presAssocID="{C3DC95A2-4D92-42C5-966E-8600E4BA31BD}" presName="arrowAndChildren" presStyleCnt="0"/>
      <dgm:spPr/>
    </dgm:pt>
    <dgm:pt modelId="{642439B4-2CF1-4DE6-BB7C-1003C6EFBDD0}" type="pres">
      <dgm:prSet presAssocID="{C3DC95A2-4D92-42C5-966E-8600E4BA31BD}" presName="parentTextArrow" presStyleLbl="node1" presStyleIdx="2" presStyleCnt="5"/>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3" presStyleCnt="5"/>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4" presStyleCnt="5"/>
      <dgm:spPr/>
    </dgm:pt>
  </dgm:ptLst>
  <dgm:cxnLst>
    <dgm:cxn modelId="{598C8D04-B8E9-48C6-88E8-75CA9CE2A873}" type="presOf" srcId="{C3DC95A2-4D92-42C5-966E-8600E4BA31BD}" destId="{642439B4-2CF1-4DE6-BB7C-1003C6EFBDD0}" srcOrd="0" destOrd="0" presId="urn:microsoft.com/office/officeart/2005/8/layout/process4"/>
    <dgm:cxn modelId="{59EAF12E-80B5-424F-BE1D-CC992686D982}" srcId="{CD5204CD-6958-4A55-82AA-4AD73B3B6A19}" destId="{6377284D-2EB1-4E11-9088-962BE86D76CE}" srcOrd="4" destOrd="0" parTransId="{C5B3A295-97DE-4F8B-8189-FF3FBA980D0C}" sibTransId="{BF8039E6-8D62-42A6-B88A-40DC650250B3}"/>
    <dgm:cxn modelId="{2CBACC3C-1E02-4B67-98E2-7F886C9CAC67}" srcId="{CD5204CD-6958-4A55-82AA-4AD73B3B6A19}" destId="{8DDC9DD3-18AF-42F4-9AE1-F879E7BBBE9D}" srcOrd="3" destOrd="0" parTransId="{F644FCF8-D3D3-4163-875E-26B8F197DF36}" sibTransId="{3643C6DD-FBCF-4684-AFA2-52CB51D780D3}"/>
    <dgm:cxn modelId="{9653D664-EC18-40D7-9F5E-3B27A70DCA4D}" srcId="{CD5204CD-6958-4A55-82AA-4AD73B3B6A19}" destId="{C712D637-7FF1-401C-9304-F85D1B95B226}" srcOrd="0" destOrd="0" parTransId="{05E1DD5C-7FEF-48F0-9651-C74D082ACBA9}" sibTransId="{F14B97BF-E90F-4D5A-A42B-6364BCB81249}"/>
    <dgm:cxn modelId="{93F76B4F-907D-4630-B1A9-C3BE3C102DFF}" srcId="{CD5204CD-6958-4A55-82AA-4AD73B3B6A19}" destId="{DB6AA457-F75F-415D-BDD5-92045774FE4B}" srcOrd="1" destOrd="0" parTransId="{195DBB62-3C1E-4BED-ADB6-6E31CA6ABD63}" sibTransId="{C684833D-85CC-4010-A138-ABC65E139C69}"/>
    <dgm:cxn modelId="{8C9BD688-12E5-4F5A-8BDA-E772A4740AB3}" type="presOf" srcId="{C712D637-7FF1-401C-9304-F85D1B95B226}" destId="{859CA2CA-8A33-4975-9F01-7A3C8BB729DE}" srcOrd="0" destOrd="0" presId="urn:microsoft.com/office/officeart/2005/8/layout/process4"/>
    <dgm:cxn modelId="{0CE79BAC-C717-4253-9B80-C8A96B03C6F6}" type="presOf" srcId="{DB6AA457-F75F-415D-BDD5-92045774FE4B}" destId="{7371425A-4D37-4FA7-A21E-1529F4324E45}" srcOrd="0" destOrd="0" presId="urn:microsoft.com/office/officeart/2005/8/layout/process4"/>
    <dgm:cxn modelId="{E3E07DAD-5E0B-4B79-90B2-A27743C8E853}" type="presOf" srcId="{6377284D-2EB1-4E11-9088-962BE86D76CE}" destId="{49C126DE-B84C-4067-9963-417AD3D32070}"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8C32E4BD-D561-4AA0-A808-FEB7BF030605}" type="presOf" srcId="{8DDC9DD3-18AF-42F4-9AE1-F879E7BBBE9D}" destId="{D89EB048-340F-48D9-A34C-E4D29B40170A}" srcOrd="0" destOrd="0" presId="urn:microsoft.com/office/officeart/2005/8/layout/process4"/>
    <dgm:cxn modelId="{8A476EEB-6A39-4004-AD8C-BD56913E7B26}" srcId="{CD5204CD-6958-4A55-82AA-4AD73B3B6A19}" destId="{C3DC95A2-4D92-42C5-966E-8600E4BA31BD}" srcOrd="2" destOrd="0" parTransId="{F9D94033-59E5-4228-A5F3-6CB272E77E3B}" sibTransId="{A43E3114-C8AC-4F44-952D-8A0D6A8A6B45}"/>
    <dgm:cxn modelId="{7E40C8A6-96D7-4FF0-835E-675847A20A3D}" type="presParOf" srcId="{31D3AE5D-DA06-4E2D-9D68-F5531DFE7C2B}" destId="{35A0EC7E-8660-4269-9C32-DAA56E250FC5}" srcOrd="0" destOrd="0" presId="urn:microsoft.com/office/officeart/2005/8/layout/process4"/>
    <dgm:cxn modelId="{09875BF0-08E9-458D-85DB-6511254195FA}" type="presParOf" srcId="{35A0EC7E-8660-4269-9C32-DAA56E250FC5}" destId="{49C126DE-B84C-4067-9963-417AD3D32070}" srcOrd="0" destOrd="0" presId="urn:microsoft.com/office/officeart/2005/8/layout/process4"/>
    <dgm:cxn modelId="{7DB45FB2-CAEC-4CA4-8F44-BEF10907B75F}" type="presParOf" srcId="{31D3AE5D-DA06-4E2D-9D68-F5531DFE7C2B}" destId="{6C760B7E-A1A7-47BD-AAA3-DE2E8C1359C4}" srcOrd="1" destOrd="0" presId="urn:microsoft.com/office/officeart/2005/8/layout/process4"/>
    <dgm:cxn modelId="{A6770AE8-941E-4CCD-9558-F78DAD889220}" type="presParOf" srcId="{31D3AE5D-DA06-4E2D-9D68-F5531DFE7C2B}" destId="{C4F4C697-548C-4D1C-AA9A-7240AD51D7BE}" srcOrd="2" destOrd="0" presId="urn:microsoft.com/office/officeart/2005/8/layout/process4"/>
    <dgm:cxn modelId="{F28BAC13-E48A-44FB-99EB-65D6602B1B30}" type="presParOf" srcId="{C4F4C697-548C-4D1C-AA9A-7240AD51D7BE}" destId="{D89EB048-340F-48D9-A34C-E4D29B40170A}" srcOrd="0" destOrd="0" presId="urn:microsoft.com/office/officeart/2005/8/layout/process4"/>
    <dgm:cxn modelId="{EB463018-DCD3-447A-AA7E-FDC2893A9EC6}" type="presParOf" srcId="{31D3AE5D-DA06-4E2D-9D68-F5531DFE7C2B}" destId="{99B8D974-74AA-474F-B4FE-6850FC36C440}" srcOrd="3" destOrd="0" presId="urn:microsoft.com/office/officeart/2005/8/layout/process4"/>
    <dgm:cxn modelId="{21C16D31-39B5-40A9-BC96-7CAF71E9334B}" type="presParOf" srcId="{31D3AE5D-DA06-4E2D-9D68-F5531DFE7C2B}" destId="{1D739FE3-B2B7-4187-91AF-B3BBF9BE6A66}" srcOrd="4" destOrd="0" presId="urn:microsoft.com/office/officeart/2005/8/layout/process4"/>
    <dgm:cxn modelId="{E90992C8-18E8-4E72-AD46-79C74AECCD75}" type="presParOf" srcId="{1D739FE3-B2B7-4187-91AF-B3BBF9BE6A66}" destId="{642439B4-2CF1-4DE6-BB7C-1003C6EFBDD0}" srcOrd="0" destOrd="0" presId="urn:microsoft.com/office/officeart/2005/8/layout/process4"/>
    <dgm:cxn modelId="{47EA5B00-FECA-4EA3-8858-020831D68EBC}" type="presParOf" srcId="{31D3AE5D-DA06-4E2D-9D68-F5531DFE7C2B}" destId="{7F8DEC81-0DCB-4545-8129-1A1632B41B5E}" srcOrd="5" destOrd="0" presId="urn:microsoft.com/office/officeart/2005/8/layout/process4"/>
    <dgm:cxn modelId="{F9086655-70F6-4D62-803D-9FB2B9CECBD7}" type="presParOf" srcId="{31D3AE5D-DA06-4E2D-9D68-F5531DFE7C2B}" destId="{33200553-5A1C-45F1-A422-26ECCEDBD439}" srcOrd="6"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DF157FA0-6CFF-475F-B2C1-C14A30CA284D}" type="presParOf" srcId="{31D3AE5D-DA06-4E2D-9D68-F5531DFE7C2B}" destId="{0226793B-92A0-4530-A8D1-D80AF6A16C31}" srcOrd="7" destOrd="0" presId="urn:microsoft.com/office/officeart/2005/8/layout/process4"/>
    <dgm:cxn modelId="{D9B8890F-622F-4EF7-B8C9-501999392107}" type="presParOf" srcId="{31D3AE5D-DA06-4E2D-9D68-F5531DFE7C2B}" destId="{1A669411-1539-46A4-9D6E-2C85E15B0FA6}" srcOrd="8"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204CD-6958-4A55-82AA-4AD73B3B6A19}" type="doc">
      <dgm:prSet loTypeId="urn:microsoft.com/office/officeart/2005/8/layout/process4" loCatId="list" qsTypeId="urn:microsoft.com/office/officeart/2005/8/quickstyle/simple1" qsCatId="simple" csTypeId="urn:microsoft.com/office/officeart/2005/8/colors/colorful3" csCatId="colorful" phldr="1"/>
      <dgm:spPr/>
      <dgm:t>
        <a:bodyPr/>
        <a:lstStyle/>
        <a:p>
          <a:endParaRPr lang="en-US"/>
        </a:p>
      </dgm:t>
    </dgm:pt>
    <dgm:pt modelId="{C712D637-7FF1-401C-9304-F85D1B95B226}">
      <dgm:prSet phldrT="[Text]"/>
      <dgm:spPr/>
      <dgm:t>
        <a:bodyPr/>
        <a:lstStyle/>
        <a:p>
          <a:r>
            <a:rPr lang="en-US" dirty="0"/>
            <a:t>X – Ray</a:t>
          </a:r>
        </a:p>
      </dgm:t>
    </dgm:pt>
    <dgm:pt modelId="{05E1DD5C-7FEF-48F0-9651-C74D082ACBA9}" type="parTrans" cxnId="{9653D664-EC18-40D7-9F5E-3B27A70DCA4D}">
      <dgm:prSet/>
      <dgm:spPr/>
      <dgm:t>
        <a:bodyPr/>
        <a:lstStyle/>
        <a:p>
          <a:endParaRPr lang="en-US"/>
        </a:p>
      </dgm:t>
    </dgm:pt>
    <dgm:pt modelId="{F14B97BF-E90F-4D5A-A42B-6364BCB81249}" type="sibTrans" cxnId="{9653D664-EC18-40D7-9F5E-3B27A70DCA4D}">
      <dgm:prSet/>
      <dgm:spPr/>
      <dgm:t>
        <a:bodyPr/>
        <a:lstStyle/>
        <a:p>
          <a:endParaRPr lang="en-US"/>
        </a:p>
      </dgm:t>
    </dgm:pt>
    <dgm:pt modelId="{DB6AA457-F75F-415D-BDD5-92045774FE4B}">
      <dgm:prSet phldrT="[Text]"/>
      <dgm:spPr/>
      <dgm:t>
        <a:bodyPr/>
        <a:lstStyle/>
        <a:p>
          <a:r>
            <a:rPr lang="en-US" dirty="0"/>
            <a:t>Computed Topography Scanner (CT)</a:t>
          </a:r>
        </a:p>
      </dgm:t>
    </dgm:pt>
    <dgm:pt modelId="{195DBB62-3C1E-4BED-ADB6-6E31CA6ABD63}" type="parTrans" cxnId="{93F76B4F-907D-4630-B1A9-C3BE3C102DFF}">
      <dgm:prSet/>
      <dgm:spPr/>
      <dgm:t>
        <a:bodyPr/>
        <a:lstStyle/>
        <a:p>
          <a:endParaRPr lang="en-US"/>
        </a:p>
      </dgm:t>
    </dgm:pt>
    <dgm:pt modelId="{C684833D-85CC-4010-A138-ABC65E139C69}" type="sibTrans" cxnId="{93F76B4F-907D-4630-B1A9-C3BE3C102DFF}">
      <dgm:prSet/>
      <dgm:spPr/>
      <dgm:t>
        <a:bodyPr/>
        <a:lstStyle/>
        <a:p>
          <a:endParaRPr lang="en-US"/>
        </a:p>
      </dgm:t>
    </dgm:pt>
    <dgm:pt modelId="{99C943DF-AAA4-4E2C-A283-FA2BF761F447}">
      <dgm:prSet phldrT="[Text]"/>
      <dgm:spPr/>
      <dgm:t>
        <a:bodyPr/>
        <a:lstStyle/>
        <a:p>
          <a:r>
            <a:rPr lang="en-US" dirty="0"/>
            <a:t>1970s</a:t>
          </a:r>
        </a:p>
      </dgm:t>
    </dgm:pt>
    <dgm:pt modelId="{20F107AF-35DA-4D25-AB35-B8AD821D3FE7}" type="parTrans" cxnId="{F9232B4D-645E-4C93-A5D6-A89B30504327}">
      <dgm:prSet/>
      <dgm:spPr/>
      <dgm:t>
        <a:bodyPr/>
        <a:lstStyle/>
        <a:p>
          <a:endParaRPr lang="en-US"/>
        </a:p>
      </dgm:t>
    </dgm:pt>
    <dgm:pt modelId="{4802CB64-7B32-458C-A9FF-C35C0A51E69A}" type="sibTrans" cxnId="{F9232B4D-645E-4C93-A5D6-A89B30504327}">
      <dgm:prSet/>
      <dgm:spPr/>
      <dgm:t>
        <a:bodyPr/>
        <a:lstStyle/>
        <a:p>
          <a:endParaRPr lang="en-US"/>
        </a:p>
      </dgm:t>
    </dgm:pt>
    <dgm:pt modelId="{C3DC95A2-4D92-42C5-966E-8600E4BA31BD}">
      <dgm:prSet phldrT="[Text]"/>
      <dgm:spPr/>
      <dgm:t>
        <a:bodyPr/>
        <a:lstStyle/>
        <a:p>
          <a:r>
            <a:rPr lang="en-US" dirty="0"/>
            <a:t>Electronic Record Keeping (EHRs)</a:t>
          </a:r>
        </a:p>
      </dgm:t>
    </dgm:pt>
    <dgm:pt modelId="{F9D94033-59E5-4228-A5F3-6CB272E77E3B}" type="parTrans" cxnId="{8A476EEB-6A39-4004-AD8C-BD56913E7B26}">
      <dgm:prSet/>
      <dgm:spPr/>
      <dgm:t>
        <a:bodyPr/>
        <a:lstStyle/>
        <a:p>
          <a:endParaRPr lang="en-US"/>
        </a:p>
      </dgm:t>
    </dgm:pt>
    <dgm:pt modelId="{A43E3114-C8AC-4F44-952D-8A0D6A8A6B45}" type="sibTrans" cxnId="{8A476EEB-6A39-4004-AD8C-BD56913E7B26}">
      <dgm:prSet/>
      <dgm:spPr/>
      <dgm:t>
        <a:bodyPr/>
        <a:lstStyle/>
        <a:p>
          <a:endParaRPr lang="en-US"/>
        </a:p>
      </dgm:t>
    </dgm:pt>
    <dgm:pt modelId="{17ACD041-408C-4E7D-B463-7267D32756A1}">
      <dgm:prSet phldrT="[Text]"/>
      <dgm:spPr/>
      <dgm:t>
        <a:bodyPr/>
        <a:lstStyle/>
        <a:p>
          <a:r>
            <a:rPr lang="en-US" dirty="0"/>
            <a:t>1960s - 1990s</a:t>
          </a:r>
        </a:p>
      </dgm:t>
    </dgm:pt>
    <dgm:pt modelId="{209FC651-3F8E-4BF8-8C06-328027667041}" type="parTrans" cxnId="{EBCDDEFB-4955-4864-90AB-7D693BE5DA0A}">
      <dgm:prSet/>
      <dgm:spPr/>
      <dgm:t>
        <a:bodyPr/>
        <a:lstStyle/>
        <a:p>
          <a:endParaRPr lang="en-US"/>
        </a:p>
      </dgm:t>
    </dgm:pt>
    <dgm:pt modelId="{A6AA8096-532A-4378-9BB6-B585B46357E5}" type="sibTrans" cxnId="{EBCDDEFB-4955-4864-90AB-7D693BE5DA0A}">
      <dgm:prSet/>
      <dgm:spPr/>
      <dgm:t>
        <a:bodyPr/>
        <a:lstStyle/>
        <a:p>
          <a:endParaRPr lang="en-US"/>
        </a:p>
      </dgm:t>
    </dgm:pt>
    <dgm:pt modelId="{7A7F4C49-890E-4188-97DE-17C2EFD15235}">
      <dgm:prSet phldrT="[Text]"/>
      <dgm:spPr/>
      <dgm:t>
        <a:bodyPr/>
        <a:lstStyle/>
        <a:p>
          <a:r>
            <a:rPr lang="en-US" dirty="0"/>
            <a:t>Electrocardiogram (ECG)</a:t>
          </a:r>
        </a:p>
      </dgm:t>
    </dgm:pt>
    <dgm:pt modelId="{E89359E6-5F27-4275-88E8-4CE41B6ABA96}" type="parTrans" cxnId="{3A5B908D-DCF5-4DD6-BD74-E1F88C5C00BF}">
      <dgm:prSet/>
      <dgm:spPr/>
      <dgm:t>
        <a:bodyPr/>
        <a:lstStyle/>
        <a:p>
          <a:endParaRPr lang="en-IE"/>
        </a:p>
      </dgm:t>
    </dgm:pt>
    <dgm:pt modelId="{BFB71CDA-7C08-41B0-8AB3-D4F4FFCE88E0}" type="sibTrans" cxnId="{3A5B908D-DCF5-4DD6-BD74-E1F88C5C00BF}">
      <dgm:prSet/>
      <dgm:spPr/>
      <dgm:t>
        <a:bodyPr/>
        <a:lstStyle/>
        <a:p>
          <a:endParaRPr lang="en-IE"/>
        </a:p>
      </dgm:t>
    </dgm:pt>
    <dgm:pt modelId="{743FE7B1-011B-42E6-8768-1EB3E95741FA}">
      <dgm:prSet phldrT="[Text]"/>
      <dgm:spPr/>
      <dgm:t>
        <a:bodyPr/>
        <a:lstStyle/>
        <a:p>
          <a:r>
            <a:rPr lang="en-US" dirty="0"/>
            <a:t>1890s</a:t>
          </a:r>
        </a:p>
      </dgm:t>
    </dgm:pt>
    <dgm:pt modelId="{FFAF77DD-A644-4C36-8908-6204BB0D9268}" type="sibTrans" cxnId="{6D29C741-1B1E-4EBC-A0C7-F287A8ED285A}">
      <dgm:prSet/>
      <dgm:spPr/>
      <dgm:t>
        <a:bodyPr/>
        <a:lstStyle/>
        <a:p>
          <a:endParaRPr lang="en-US"/>
        </a:p>
      </dgm:t>
    </dgm:pt>
    <dgm:pt modelId="{921AFB12-2D70-40FB-8AB1-299E0FF2C5A6}" type="parTrans" cxnId="{6D29C741-1B1E-4EBC-A0C7-F287A8ED285A}">
      <dgm:prSet/>
      <dgm:spPr/>
      <dgm:t>
        <a:bodyPr/>
        <a:lstStyle/>
        <a:p>
          <a:endParaRPr lang="en-US"/>
        </a:p>
      </dgm:t>
    </dgm:pt>
    <dgm:pt modelId="{4740CD1D-68F5-4BFB-92E6-76E379B7264C}">
      <dgm:prSet phldrT="[Text]"/>
      <dgm:spPr/>
      <dgm:t>
        <a:bodyPr/>
        <a:lstStyle/>
        <a:p>
          <a:r>
            <a:rPr lang="en-US" dirty="0"/>
            <a:t>Early 1900s</a:t>
          </a:r>
        </a:p>
      </dgm:t>
    </dgm:pt>
    <dgm:pt modelId="{C5698A37-BB9B-4C15-A129-43C4662222DC}" type="parTrans" cxnId="{2DA3246C-6E9E-4D44-9FEC-A13AB564C825}">
      <dgm:prSet/>
      <dgm:spPr/>
      <dgm:t>
        <a:bodyPr/>
        <a:lstStyle/>
        <a:p>
          <a:endParaRPr lang="en-IE"/>
        </a:p>
      </dgm:t>
    </dgm:pt>
    <dgm:pt modelId="{D6C6EDCC-0804-456B-BD3F-23B480BDFB13}" type="sibTrans" cxnId="{2DA3246C-6E9E-4D44-9FEC-A13AB564C825}">
      <dgm:prSet/>
      <dgm:spPr/>
      <dgm:t>
        <a:bodyPr/>
        <a:lstStyle/>
        <a:p>
          <a:endParaRPr lang="en-IE"/>
        </a:p>
      </dgm:t>
    </dgm:pt>
    <dgm:pt modelId="{31D3AE5D-DA06-4E2D-9D68-F5531DFE7C2B}" type="pres">
      <dgm:prSet presAssocID="{CD5204CD-6958-4A55-82AA-4AD73B3B6A19}" presName="Name0" presStyleCnt="0">
        <dgm:presLayoutVars>
          <dgm:dir/>
          <dgm:animLvl val="lvl"/>
          <dgm:resizeHandles val="exact"/>
        </dgm:presLayoutVars>
      </dgm:prSet>
      <dgm:spPr/>
    </dgm:pt>
    <dgm:pt modelId="{B339637B-63DF-4B2F-AAFA-259C23716CB3}" type="pres">
      <dgm:prSet presAssocID="{C3DC95A2-4D92-42C5-966E-8600E4BA31BD}" presName="boxAndChildren" presStyleCnt="0"/>
      <dgm:spPr/>
    </dgm:pt>
    <dgm:pt modelId="{84A0E1B4-7F18-4716-AA79-FAE6D6A7811D}" type="pres">
      <dgm:prSet presAssocID="{C3DC95A2-4D92-42C5-966E-8600E4BA31BD}" presName="parentTextBox" presStyleLbl="node1" presStyleIdx="0" presStyleCnt="4"/>
      <dgm:spPr/>
    </dgm:pt>
    <dgm:pt modelId="{F0A1B595-9204-450A-865F-A77EEADD680C}" type="pres">
      <dgm:prSet presAssocID="{C3DC95A2-4D92-42C5-966E-8600E4BA31BD}" presName="entireBox" presStyleLbl="node1" presStyleIdx="0" presStyleCnt="4"/>
      <dgm:spPr/>
    </dgm:pt>
    <dgm:pt modelId="{AB373FF8-9349-48C2-9083-7043BD0BD0A7}" type="pres">
      <dgm:prSet presAssocID="{C3DC95A2-4D92-42C5-966E-8600E4BA31BD}" presName="descendantBox" presStyleCnt="0"/>
      <dgm:spPr/>
    </dgm:pt>
    <dgm:pt modelId="{E362FDBA-30D0-4809-B71D-8390D39F5834}" type="pres">
      <dgm:prSet presAssocID="{17ACD041-408C-4E7D-B463-7267D32756A1}" presName="childTextBox" presStyleLbl="fgAccFollowNode1" presStyleIdx="0" presStyleCnt="4">
        <dgm:presLayoutVars>
          <dgm:bulletEnabled val="1"/>
        </dgm:presLayoutVars>
      </dgm:prSet>
      <dgm:spPr/>
    </dgm:pt>
    <dgm:pt modelId="{7F8DEC81-0DCB-4545-8129-1A1632B41B5E}" type="pres">
      <dgm:prSet presAssocID="{C684833D-85CC-4010-A138-ABC65E139C69}" presName="sp" presStyleCnt="0"/>
      <dgm:spPr/>
    </dgm:pt>
    <dgm:pt modelId="{33200553-5A1C-45F1-A422-26ECCEDBD439}" type="pres">
      <dgm:prSet presAssocID="{DB6AA457-F75F-415D-BDD5-92045774FE4B}" presName="arrowAndChildren" presStyleCnt="0"/>
      <dgm:spPr/>
    </dgm:pt>
    <dgm:pt modelId="{7371425A-4D37-4FA7-A21E-1529F4324E45}" type="pres">
      <dgm:prSet presAssocID="{DB6AA457-F75F-415D-BDD5-92045774FE4B}" presName="parentTextArrow" presStyleLbl="node1" presStyleIdx="0" presStyleCnt="4"/>
      <dgm:spPr/>
    </dgm:pt>
    <dgm:pt modelId="{80AD606B-F25E-46DF-B405-18F7D2EAE74A}" type="pres">
      <dgm:prSet presAssocID="{DB6AA457-F75F-415D-BDD5-92045774FE4B}" presName="arrow" presStyleLbl="node1" presStyleIdx="1" presStyleCnt="4"/>
      <dgm:spPr/>
    </dgm:pt>
    <dgm:pt modelId="{72E9B7A5-E5DC-46EA-A30C-DAC09ADD2BF7}" type="pres">
      <dgm:prSet presAssocID="{DB6AA457-F75F-415D-BDD5-92045774FE4B}" presName="descendantArrow" presStyleCnt="0"/>
      <dgm:spPr/>
    </dgm:pt>
    <dgm:pt modelId="{A8E0F749-66B2-490B-99E9-CC106B163B16}" type="pres">
      <dgm:prSet presAssocID="{99C943DF-AAA4-4E2C-A283-FA2BF761F447}" presName="childTextArrow" presStyleLbl="fgAccFollowNode1" presStyleIdx="1" presStyleCnt="4">
        <dgm:presLayoutVars>
          <dgm:bulletEnabled val="1"/>
        </dgm:presLayoutVars>
      </dgm:prSet>
      <dgm:spPr/>
    </dgm:pt>
    <dgm:pt modelId="{2160966F-9567-4ABF-A18F-B60E8AA3DA10}" type="pres">
      <dgm:prSet presAssocID="{BFB71CDA-7C08-41B0-8AB3-D4F4FFCE88E0}" presName="sp" presStyleCnt="0"/>
      <dgm:spPr/>
    </dgm:pt>
    <dgm:pt modelId="{CE4848AC-D081-4469-933D-D6E55FFDE8D6}" type="pres">
      <dgm:prSet presAssocID="{7A7F4C49-890E-4188-97DE-17C2EFD15235}" presName="arrowAndChildren" presStyleCnt="0"/>
      <dgm:spPr/>
    </dgm:pt>
    <dgm:pt modelId="{557A853B-C5EF-4B0A-A700-3A22AE3CEEB2}" type="pres">
      <dgm:prSet presAssocID="{7A7F4C49-890E-4188-97DE-17C2EFD15235}" presName="parentTextArrow" presStyleLbl="node1" presStyleIdx="1" presStyleCnt="4"/>
      <dgm:spPr/>
    </dgm:pt>
    <dgm:pt modelId="{A25054CA-3561-4005-9E2A-E158BA56E543}" type="pres">
      <dgm:prSet presAssocID="{7A7F4C49-890E-4188-97DE-17C2EFD15235}" presName="arrow" presStyleLbl="node1" presStyleIdx="2" presStyleCnt="4"/>
      <dgm:spPr/>
    </dgm:pt>
    <dgm:pt modelId="{28192268-4297-403B-B48B-559ABFFB5B47}" type="pres">
      <dgm:prSet presAssocID="{7A7F4C49-890E-4188-97DE-17C2EFD15235}" presName="descendantArrow" presStyleCnt="0"/>
      <dgm:spPr/>
    </dgm:pt>
    <dgm:pt modelId="{AE91C502-71F9-4150-B240-1B96E8C95F9C}" type="pres">
      <dgm:prSet presAssocID="{4740CD1D-68F5-4BFB-92E6-76E379B7264C}" presName="childTextArrow" presStyleLbl="fgAccFollowNode1" presStyleIdx="2" presStyleCnt="4">
        <dgm:presLayoutVars>
          <dgm:bulletEnabled val="1"/>
        </dgm:presLayoutVars>
      </dgm:prSet>
      <dgm:spPr/>
    </dgm:pt>
    <dgm:pt modelId="{0226793B-92A0-4530-A8D1-D80AF6A16C31}" type="pres">
      <dgm:prSet presAssocID="{F14B97BF-E90F-4D5A-A42B-6364BCB81249}" presName="sp" presStyleCnt="0"/>
      <dgm:spPr/>
    </dgm:pt>
    <dgm:pt modelId="{1A669411-1539-46A4-9D6E-2C85E15B0FA6}" type="pres">
      <dgm:prSet presAssocID="{C712D637-7FF1-401C-9304-F85D1B95B226}" presName="arrowAndChildren" presStyleCnt="0"/>
      <dgm:spPr/>
    </dgm:pt>
    <dgm:pt modelId="{859CA2CA-8A33-4975-9F01-7A3C8BB729DE}" type="pres">
      <dgm:prSet presAssocID="{C712D637-7FF1-401C-9304-F85D1B95B226}" presName="parentTextArrow" presStyleLbl="node1" presStyleIdx="2" presStyleCnt="4"/>
      <dgm:spPr/>
    </dgm:pt>
    <dgm:pt modelId="{A48265CE-F3A3-46DB-9DD2-97590B4DBB84}" type="pres">
      <dgm:prSet presAssocID="{C712D637-7FF1-401C-9304-F85D1B95B226}" presName="arrow" presStyleLbl="node1" presStyleIdx="3" presStyleCnt="4"/>
      <dgm:spPr/>
    </dgm:pt>
    <dgm:pt modelId="{DB89CC08-BF2F-4B2E-B88D-22F7BE6ECA5F}" type="pres">
      <dgm:prSet presAssocID="{C712D637-7FF1-401C-9304-F85D1B95B226}" presName="descendantArrow" presStyleCnt="0"/>
      <dgm:spPr/>
    </dgm:pt>
    <dgm:pt modelId="{59FFE57C-E5F2-4FBD-AA4D-8DB27381892F}" type="pres">
      <dgm:prSet presAssocID="{743FE7B1-011B-42E6-8768-1EB3E95741FA}" presName="childTextArrow" presStyleLbl="fgAccFollowNode1" presStyleIdx="3" presStyleCnt="4">
        <dgm:presLayoutVars>
          <dgm:bulletEnabled val="1"/>
        </dgm:presLayoutVars>
      </dgm:prSet>
      <dgm:spPr/>
    </dgm:pt>
  </dgm:ptLst>
  <dgm:cxnLst>
    <dgm:cxn modelId="{4BC9D902-E0C9-4E7E-9D0D-92953AC9C4F0}" type="presOf" srcId="{7A7F4C49-890E-4188-97DE-17C2EFD15235}" destId="{557A853B-C5EF-4B0A-A700-3A22AE3CEEB2}" srcOrd="0" destOrd="0" presId="urn:microsoft.com/office/officeart/2005/8/layout/process4"/>
    <dgm:cxn modelId="{1D511413-BA69-4C30-A06E-819D3DD30080}" type="presOf" srcId="{743FE7B1-011B-42E6-8768-1EB3E95741FA}" destId="{59FFE57C-E5F2-4FBD-AA4D-8DB27381892F}" srcOrd="0" destOrd="0" presId="urn:microsoft.com/office/officeart/2005/8/layout/process4"/>
    <dgm:cxn modelId="{0ED8DE1E-44AE-4D6E-B272-36A837D116F5}" type="presOf" srcId="{DB6AA457-F75F-415D-BDD5-92045774FE4B}" destId="{80AD606B-F25E-46DF-B405-18F7D2EAE74A}" srcOrd="1" destOrd="0" presId="urn:microsoft.com/office/officeart/2005/8/layout/process4"/>
    <dgm:cxn modelId="{F59A3724-499A-401A-89DD-45BFE9D93A98}" type="presOf" srcId="{C3DC95A2-4D92-42C5-966E-8600E4BA31BD}" destId="{F0A1B595-9204-450A-865F-A77EEADD680C}" srcOrd="1" destOrd="0" presId="urn:microsoft.com/office/officeart/2005/8/layout/process4"/>
    <dgm:cxn modelId="{B7DCA65D-B165-4893-9563-D4CC9DAE0BA5}" type="presOf" srcId="{4740CD1D-68F5-4BFB-92E6-76E379B7264C}" destId="{AE91C502-71F9-4150-B240-1B96E8C95F9C}" srcOrd="0" destOrd="0" presId="urn:microsoft.com/office/officeart/2005/8/layout/process4"/>
    <dgm:cxn modelId="{F9043D60-2A64-44CE-A745-85835DE2407D}" type="presOf" srcId="{7A7F4C49-890E-4188-97DE-17C2EFD15235}" destId="{A25054CA-3561-4005-9E2A-E158BA56E543}" srcOrd="1" destOrd="0" presId="urn:microsoft.com/office/officeart/2005/8/layout/process4"/>
    <dgm:cxn modelId="{6D29C741-1B1E-4EBC-A0C7-F287A8ED285A}" srcId="{C712D637-7FF1-401C-9304-F85D1B95B226}" destId="{743FE7B1-011B-42E6-8768-1EB3E95741FA}" srcOrd="0" destOrd="0" parTransId="{921AFB12-2D70-40FB-8AB1-299E0FF2C5A6}" sibTransId="{FFAF77DD-A644-4C36-8908-6204BB0D9268}"/>
    <dgm:cxn modelId="{9653D664-EC18-40D7-9F5E-3B27A70DCA4D}" srcId="{CD5204CD-6958-4A55-82AA-4AD73B3B6A19}" destId="{C712D637-7FF1-401C-9304-F85D1B95B226}" srcOrd="0" destOrd="0" parTransId="{05E1DD5C-7FEF-48F0-9651-C74D082ACBA9}" sibTransId="{F14B97BF-E90F-4D5A-A42B-6364BCB81249}"/>
    <dgm:cxn modelId="{2F493247-DD71-42E2-BA13-315F9C6D9D25}" type="presOf" srcId="{C712D637-7FF1-401C-9304-F85D1B95B226}" destId="{A48265CE-F3A3-46DB-9DD2-97590B4DBB84}" srcOrd="1" destOrd="0" presId="urn:microsoft.com/office/officeart/2005/8/layout/process4"/>
    <dgm:cxn modelId="{CF3F924A-60A6-48D4-AF99-FB378DC3BFE3}" type="presOf" srcId="{17ACD041-408C-4E7D-B463-7267D32756A1}" destId="{E362FDBA-30D0-4809-B71D-8390D39F5834}" srcOrd="0" destOrd="0" presId="urn:microsoft.com/office/officeart/2005/8/layout/process4"/>
    <dgm:cxn modelId="{2DA3246C-6E9E-4D44-9FEC-A13AB564C825}" srcId="{7A7F4C49-890E-4188-97DE-17C2EFD15235}" destId="{4740CD1D-68F5-4BFB-92E6-76E379B7264C}" srcOrd="0" destOrd="0" parTransId="{C5698A37-BB9B-4C15-A129-43C4662222DC}" sibTransId="{D6C6EDCC-0804-456B-BD3F-23B480BDFB13}"/>
    <dgm:cxn modelId="{F9232B4D-645E-4C93-A5D6-A89B30504327}" srcId="{DB6AA457-F75F-415D-BDD5-92045774FE4B}" destId="{99C943DF-AAA4-4E2C-A283-FA2BF761F447}" srcOrd="0" destOrd="0" parTransId="{20F107AF-35DA-4D25-AB35-B8AD821D3FE7}" sibTransId="{4802CB64-7B32-458C-A9FF-C35C0A51E69A}"/>
    <dgm:cxn modelId="{93F76B4F-907D-4630-B1A9-C3BE3C102DFF}" srcId="{CD5204CD-6958-4A55-82AA-4AD73B3B6A19}" destId="{DB6AA457-F75F-415D-BDD5-92045774FE4B}" srcOrd="2" destOrd="0" parTransId="{195DBB62-3C1E-4BED-ADB6-6E31CA6ABD63}" sibTransId="{C684833D-85CC-4010-A138-ABC65E139C69}"/>
    <dgm:cxn modelId="{6A811284-FBFE-4F53-ACB4-D8EA2DD21052}" type="presOf" srcId="{C3DC95A2-4D92-42C5-966E-8600E4BA31BD}" destId="{84A0E1B4-7F18-4716-AA79-FAE6D6A7811D}" srcOrd="0" destOrd="0" presId="urn:microsoft.com/office/officeart/2005/8/layout/process4"/>
    <dgm:cxn modelId="{8C9BD688-12E5-4F5A-8BDA-E772A4740AB3}" type="presOf" srcId="{C712D637-7FF1-401C-9304-F85D1B95B226}" destId="{859CA2CA-8A33-4975-9F01-7A3C8BB729DE}" srcOrd="0" destOrd="0" presId="urn:microsoft.com/office/officeart/2005/8/layout/process4"/>
    <dgm:cxn modelId="{3A5B908D-DCF5-4DD6-BD74-E1F88C5C00BF}" srcId="{CD5204CD-6958-4A55-82AA-4AD73B3B6A19}" destId="{7A7F4C49-890E-4188-97DE-17C2EFD15235}" srcOrd="1" destOrd="0" parTransId="{E89359E6-5F27-4275-88E8-4CE41B6ABA96}" sibTransId="{BFB71CDA-7C08-41B0-8AB3-D4F4FFCE88E0}"/>
    <dgm:cxn modelId="{0CE79BAC-C717-4253-9B80-C8A96B03C6F6}" type="presOf" srcId="{DB6AA457-F75F-415D-BDD5-92045774FE4B}" destId="{7371425A-4D37-4FA7-A21E-1529F4324E45}" srcOrd="0" destOrd="0" presId="urn:microsoft.com/office/officeart/2005/8/layout/process4"/>
    <dgm:cxn modelId="{8F9C94B8-2722-4DFB-8419-922357272B6B}" type="presOf" srcId="{CD5204CD-6958-4A55-82AA-4AD73B3B6A19}" destId="{31D3AE5D-DA06-4E2D-9D68-F5531DFE7C2B}" srcOrd="0" destOrd="0" presId="urn:microsoft.com/office/officeart/2005/8/layout/process4"/>
    <dgm:cxn modelId="{475DCDBB-49D7-4466-968D-3F0CC3924852}" type="presOf" srcId="{99C943DF-AAA4-4E2C-A283-FA2BF761F447}" destId="{A8E0F749-66B2-490B-99E9-CC106B163B16}" srcOrd="0" destOrd="0" presId="urn:microsoft.com/office/officeart/2005/8/layout/process4"/>
    <dgm:cxn modelId="{8A476EEB-6A39-4004-AD8C-BD56913E7B26}" srcId="{CD5204CD-6958-4A55-82AA-4AD73B3B6A19}" destId="{C3DC95A2-4D92-42C5-966E-8600E4BA31BD}" srcOrd="3" destOrd="0" parTransId="{F9D94033-59E5-4228-A5F3-6CB272E77E3B}" sibTransId="{A43E3114-C8AC-4F44-952D-8A0D6A8A6B45}"/>
    <dgm:cxn modelId="{EBCDDEFB-4955-4864-90AB-7D693BE5DA0A}" srcId="{C3DC95A2-4D92-42C5-966E-8600E4BA31BD}" destId="{17ACD041-408C-4E7D-B463-7267D32756A1}" srcOrd="0" destOrd="0" parTransId="{209FC651-3F8E-4BF8-8C06-328027667041}" sibTransId="{A6AA8096-532A-4378-9BB6-B585B46357E5}"/>
    <dgm:cxn modelId="{C8DC1511-762D-4C19-A1B1-B34A0D93B88D}" type="presParOf" srcId="{31D3AE5D-DA06-4E2D-9D68-F5531DFE7C2B}" destId="{B339637B-63DF-4B2F-AAFA-259C23716CB3}" srcOrd="0" destOrd="0" presId="urn:microsoft.com/office/officeart/2005/8/layout/process4"/>
    <dgm:cxn modelId="{E134AAB3-4ADC-4FE2-A575-5DB1200EC788}" type="presParOf" srcId="{B339637B-63DF-4B2F-AAFA-259C23716CB3}" destId="{84A0E1B4-7F18-4716-AA79-FAE6D6A7811D}" srcOrd="0" destOrd="0" presId="urn:microsoft.com/office/officeart/2005/8/layout/process4"/>
    <dgm:cxn modelId="{68DCFD2C-B2A6-4874-8014-4CF8755BB902}" type="presParOf" srcId="{B339637B-63DF-4B2F-AAFA-259C23716CB3}" destId="{F0A1B595-9204-450A-865F-A77EEADD680C}" srcOrd="1" destOrd="0" presId="urn:microsoft.com/office/officeart/2005/8/layout/process4"/>
    <dgm:cxn modelId="{D8BAEC75-BA86-42AD-AA29-3C5F703D427D}" type="presParOf" srcId="{B339637B-63DF-4B2F-AAFA-259C23716CB3}" destId="{AB373FF8-9349-48C2-9083-7043BD0BD0A7}" srcOrd="2" destOrd="0" presId="urn:microsoft.com/office/officeart/2005/8/layout/process4"/>
    <dgm:cxn modelId="{9516CB8C-DAE7-4FC6-8BAF-0588383F637F}" type="presParOf" srcId="{AB373FF8-9349-48C2-9083-7043BD0BD0A7}" destId="{E362FDBA-30D0-4809-B71D-8390D39F5834}" srcOrd="0" destOrd="0" presId="urn:microsoft.com/office/officeart/2005/8/layout/process4"/>
    <dgm:cxn modelId="{47EA5B00-FECA-4EA3-8858-020831D68EBC}" type="presParOf" srcId="{31D3AE5D-DA06-4E2D-9D68-F5531DFE7C2B}" destId="{7F8DEC81-0DCB-4545-8129-1A1632B41B5E}" srcOrd="1" destOrd="0" presId="urn:microsoft.com/office/officeart/2005/8/layout/process4"/>
    <dgm:cxn modelId="{F9086655-70F6-4D62-803D-9FB2B9CECBD7}" type="presParOf" srcId="{31D3AE5D-DA06-4E2D-9D68-F5531DFE7C2B}" destId="{33200553-5A1C-45F1-A422-26ECCEDBD439}" srcOrd="2" destOrd="0" presId="urn:microsoft.com/office/officeart/2005/8/layout/process4"/>
    <dgm:cxn modelId="{F9C4E479-1A12-49B4-840E-90ED42B6D93D}" type="presParOf" srcId="{33200553-5A1C-45F1-A422-26ECCEDBD439}" destId="{7371425A-4D37-4FA7-A21E-1529F4324E45}" srcOrd="0" destOrd="0" presId="urn:microsoft.com/office/officeart/2005/8/layout/process4"/>
    <dgm:cxn modelId="{48F1D443-1A01-4371-8854-D60E466CE0B6}" type="presParOf" srcId="{33200553-5A1C-45F1-A422-26ECCEDBD439}" destId="{80AD606B-F25E-46DF-B405-18F7D2EAE74A}" srcOrd="1" destOrd="0" presId="urn:microsoft.com/office/officeart/2005/8/layout/process4"/>
    <dgm:cxn modelId="{BAD9D01B-996C-4986-8FD9-37049CDB92B5}" type="presParOf" srcId="{33200553-5A1C-45F1-A422-26ECCEDBD439}" destId="{72E9B7A5-E5DC-46EA-A30C-DAC09ADD2BF7}" srcOrd="2" destOrd="0" presId="urn:microsoft.com/office/officeart/2005/8/layout/process4"/>
    <dgm:cxn modelId="{C3CD8C6F-29BD-4ADE-A6A3-584D41BCA136}" type="presParOf" srcId="{72E9B7A5-E5DC-46EA-A30C-DAC09ADD2BF7}" destId="{A8E0F749-66B2-490B-99E9-CC106B163B16}" srcOrd="0" destOrd="0" presId="urn:microsoft.com/office/officeart/2005/8/layout/process4"/>
    <dgm:cxn modelId="{3CC7746B-E551-4D6B-B3E5-F3AD7679BAC1}" type="presParOf" srcId="{31D3AE5D-DA06-4E2D-9D68-F5531DFE7C2B}" destId="{2160966F-9567-4ABF-A18F-B60E8AA3DA10}" srcOrd="3" destOrd="0" presId="urn:microsoft.com/office/officeart/2005/8/layout/process4"/>
    <dgm:cxn modelId="{677ED058-A5A6-49FC-8553-463499DCDD3F}" type="presParOf" srcId="{31D3AE5D-DA06-4E2D-9D68-F5531DFE7C2B}" destId="{CE4848AC-D081-4469-933D-D6E55FFDE8D6}" srcOrd="4" destOrd="0" presId="urn:microsoft.com/office/officeart/2005/8/layout/process4"/>
    <dgm:cxn modelId="{C466DED7-8394-40DA-90A8-6CD1C257F530}" type="presParOf" srcId="{CE4848AC-D081-4469-933D-D6E55FFDE8D6}" destId="{557A853B-C5EF-4B0A-A700-3A22AE3CEEB2}" srcOrd="0" destOrd="0" presId="urn:microsoft.com/office/officeart/2005/8/layout/process4"/>
    <dgm:cxn modelId="{C1DD072A-15F5-4EE6-A59E-ED01FA32081A}" type="presParOf" srcId="{CE4848AC-D081-4469-933D-D6E55FFDE8D6}" destId="{A25054CA-3561-4005-9E2A-E158BA56E543}" srcOrd="1" destOrd="0" presId="urn:microsoft.com/office/officeart/2005/8/layout/process4"/>
    <dgm:cxn modelId="{FE51CC6F-CB92-4C55-8B5C-056822D97064}" type="presParOf" srcId="{CE4848AC-D081-4469-933D-D6E55FFDE8D6}" destId="{28192268-4297-403B-B48B-559ABFFB5B47}" srcOrd="2" destOrd="0" presId="urn:microsoft.com/office/officeart/2005/8/layout/process4"/>
    <dgm:cxn modelId="{9BFA24C8-B850-4CEF-BFCC-C94FEEA46F81}" type="presParOf" srcId="{28192268-4297-403B-B48B-559ABFFB5B47}" destId="{AE91C502-71F9-4150-B240-1B96E8C95F9C}" srcOrd="0" destOrd="0" presId="urn:microsoft.com/office/officeart/2005/8/layout/process4"/>
    <dgm:cxn modelId="{DF157FA0-6CFF-475F-B2C1-C14A30CA284D}" type="presParOf" srcId="{31D3AE5D-DA06-4E2D-9D68-F5531DFE7C2B}" destId="{0226793B-92A0-4530-A8D1-D80AF6A16C31}" srcOrd="5" destOrd="0" presId="urn:microsoft.com/office/officeart/2005/8/layout/process4"/>
    <dgm:cxn modelId="{D9B8890F-622F-4EF7-B8C9-501999392107}" type="presParOf" srcId="{31D3AE5D-DA06-4E2D-9D68-F5531DFE7C2B}" destId="{1A669411-1539-46A4-9D6E-2C85E15B0FA6}" srcOrd="6" destOrd="0" presId="urn:microsoft.com/office/officeart/2005/8/layout/process4"/>
    <dgm:cxn modelId="{CF2E4F72-F757-4A14-BF45-750381229016}" type="presParOf" srcId="{1A669411-1539-46A4-9D6E-2C85E15B0FA6}" destId="{859CA2CA-8A33-4975-9F01-7A3C8BB729DE}" srcOrd="0" destOrd="0" presId="urn:microsoft.com/office/officeart/2005/8/layout/process4"/>
    <dgm:cxn modelId="{4476044B-B0FF-4572-BB01-9732B848392A}" type="presParOf" srcId="{1A669411-1539-46A4-9D6E-2C85E15B0FA6}" destId="{A48265CE-F3A3-46DB-9DD2-97590B4DBB84}" srcOrd="1" destOrd="0" presId="urn:microsoft.com/office/officeart/2005/8/layout/process4"/>
    <dgm:cxn modelId="{108CBA6F-ABE6-49B0-8D57-CCB454AC970F}" type="presParOf" srcId="{1A669411-1539-46A4-9D6E-2C85E15B0FA6}" destId="{DB89CC08-BF2F-4B2E-B88D-22F7BE6ECA5F}" srcOrd="2" destOrd="0" presId="urn:microsoft.com/office/officeart/2005/8/layout/process4"/>
    <dgm:cxn modelId="{C675B826-3900-4575-89A0-DB78CA5B441C}" type="presParOf" srcId="{DB89CC08-BF2F-4B2E-B88D-22F7BE6ECA5F}" destId="{59FFE57C-E5F2-4FBD-AA4D-8DB27381892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126DE-B84C-4067-9963-417AD3D32070}">
      <dsp:nvSpPr>
        <dsp:cNvPr id="0" name=""/>
        <dsp:cNvSpPr/>
      </dsp:nvSpPr>
      <dsp:spPr>
        <a:xfrm>
          <a:off x="0" y="4113976"/>
          <a:ext cx="6984776" cy="674932"/>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Conclusion</a:t>
          </a:r>
        </a:p>
      </dsp:txBody>
      <dsp:txXfrm>
        <a:off x="0" y="4113976"/>
        <a:ext cx="6984776" cy="674932"/>
      </dsp:txXfrm>
    </dsp:sp>
    <dsp:sp modelId="{D89EB048-340F-48D9-A34C-E4D29B40170A}">
      <dsp:nvSpPr>
        <dsp:cNvPr id="0" name=""/>
        <dsp:cNvSpPr/>
      </dsp:nvSpPr>
      <dsp:spPr>
        <a:xfrm rot="10800000">
          <a:off x="0" y="3086055"/>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Future of Health Tech</a:t>
          </a:r>
        </a:p>
      </dsp:txBody>
      <dsp:txXfrm rot="10800000">
        <a:off x="0" y="3086055"/>
        <a:ext cx="6984776" cy="674490"/>
      </dsp:txXfrm>
    </dsp:sp>
    <dsp:sp modelId="{642439B4-2CF1-4DE6-BB7C-1003C6EFBDD0}">
      <dsp:nvSpPr>
        <dsp:cNvPr id="0" name=""/>
        <dsp:cNvSpPr/>
      </dsp:nvSpPr>
      <dsp:spPr>
        <a:xfrm rot="10800000">
          <a:off x="0" y="2058133"/>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Health Tech Now (Microbots and Nanotech)</a:t>
          </a:r>
        </a:p>
      </dsp:txBody>
      <dsp:txXfrm rot="10800000">
        <a:off x="0" y="2058133"/>
        <a:ext cx="6984776" cy="674490"/>
      </dsp:txXfrm>
    </dsp:sp>
    <dsp:sp modelId="{7371425A-4D37-4FA7-A21E-1529F4324E45}">
      <dsp:nvSpPr>
        <dsp:cNvPr id="0" name=""/>
        <dsp:cNvSpPr/>
      </dsp:nvSpPr>
      <dsp:spPr>
        <a:xfrm rot="10800000">
          <a:off x="0" y="1030211"/>
          <a:ext cx="6984776" cy="1038045"/>
        </a:xfrm>
        <a:prstGeom prst="upArrowCallout">
          <a:avLst/>
        </a:prstGeom>
        <a:solidFill>
          <a:schemeClr val="accent3">
            <a:shade val="50000"/>
            <a:hueOff val="302277"/>
            <a:satOff val="-28342"/>
            <a:lumOff val="42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History of Health Tech</a:t>
          </a:r>
        </a:p>
      </dsp:txBody>
      <dsp:txXfrm rot="10800000">
        <a:off x="0" y="1030211"/>
        <a:ext cx="6984776" cy="674490"/>
      </dsp:txXfrm>
    </dsp:sp>
    <dsp:sp modelId="{859CA2CA-8A33-4975-9F01-7A3C8BB729DE}">
      <dsp:nvSpPr>
        <dsp:cNvPr id="0" name=""/>
        <dsp:cNvSpPr/>
      </dsp:nvSpPr>
      <dsp:spPr>
        <a:xfrm rot="10800000">
          <a:off x="0" y="2290"/>
          <a:ext cx="6984776" cy="1038045"/>
        </a:xfrm>
        <a:prstGeom prst="upArrowCallout">
          <a:avLst/>
        </a:prstGeom>
        <a:solidFill>
          <a:schemeClr val="accent3">
            <a:shade val="50000"/>
            <a:hueOff val="151139"/>
            <a:satOff val="-14171"/>
            <a:lumOff val="213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Introduction</a:t>
          </a:r>
        </a:p>
      </dsp:txBody>
      <dsp:txXfrm rot="10800000">
        <a:off x="0" y="2290"/>
        <a:ext cx="6984776" cy="674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1B595-9204-450A-865F-A77EEADD680C}">
      <dsp:nvSpPr>
        <dsp:cNvPr id="0" name=""/>
        <dsp:cNvSpPr/>
      </dsp:nvSpPr>
      <dsp:spPr>
        <a:xfrm>
          <a:off x="0" y="3929821"/>
          <a:ext cx="6984776" cy="85974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Electronic Record Keeping (EHRs)</a:t>
          </a:r>
        </a:p>
      </dsp:txBody>
      <dsp:txXfrm>
        <a:off x="0" y="3929821"/>
        <a:ext cx="6984776" cy="464264"/>
      </dsp:txXfrm>
    </dsp:sp>
    <dsp:sp modelId="{E362FDBA-30D0-4809-B71D-8390D39F5834}">
      <dsp:nvSpPr>
        <dsp:cNvPr id="0" name=""/>
        <dsp:cNvSpPr/>
      </dsp:nvSpPr>
      <dsp:spPr>
        <a:xfrm>
          <a:off x="0" y="4376890"/>
          <a:ext cx="6984776" cy="39548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1960s - 1990s</a:t>
          </a:r>
        </a:p>
      </dsp:txBody>
      <dsp:txXfrm>
        <a:off x="0" y="4376890"/>
        <a:ext cx="6984776" cy="395484"/>
      </dsp:txXfrm>
    </dsp:sp>
    <dsp:sp modelId="{80AD606B-F25E-46DF-B405-18F7D2EAE74A}">
      <dsp:nvSpPr>
        <dsp:cNvPr id="0" name=""/>
        <dsp:cNvSpPr/>
      </dsp:nvSpPr>
      <dsp:spPr>
        <a:xfrm rot="10800000">
          <a:off x="0" y="2620423"/>
          <a:ext cx="6984776" cy="1322293"/>
        </a:xfrm>
        <a:prstGeom prst="upArrowCallout">
          <a:avLst/>
        </a:prstGeom>
        <a:solidFill>
          <a:schemeClr val="accent3">
            <a:hueOff val="-1689705"/>
            <a:satOff val="-7796"/>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Computed Topography Scanner (CT)</a:t>
          </a:r>
        </a:p>
      </dsp:txBody>
      <dsp:txXfrm rot="-10800000">
        <a:off x="0" y="2620423"/>
        <a:ext cx="6984776" cy="464125"/>
      </dsp:txXfrm>
    </dsp:sp>
    <dsp:sp modelId="{A8E0F749-66B2-490B-99E9-CC106B163B16}">
      <dsp:nvSpPr>
        <dsp:cNvPr id="0" name=""/>
        <dsp:cNvSpPr/>
      </dsp:nvSpPr>
      <dsp:spPr>
        <a:xfrm>
          <a:off x="0" y="3084548"/>
          <a:ext cx="6984776" cy="395365"/>
        </a:xfrm>
        <a:prstGeom prst="rect">
          <a:avLst/>
        </a:prstGeom>
        <a:solidFill>
          <a:schemeClr val="accent3">
            <a:tint val="40000"/>
            <a:alpha val="90000"/>
            <a:hueOff val="-1827818"/>
            <a:satOff val="-954"/>
            <a:lumOff val="82"/>
            <a:alphaOff val="0"/>
          </a:schemeClr>
        </a:solidFill>
        <a:ln w="12700" cap="flat" cmpd="sng" algn="ctr">
          <a:solidFill>
            <a:schemeClr val="accent3">
              <a:tint val="40000"/>
              <a:alpha val="90000"/>
              <a:hueOff val="-1827818"/>
              <a:satOff val="-954"/>
              <a:lumOff val="8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1970s</a:t>
          </a:r>
        </a:p>
      </dsp:txBody>
      <dsp:txXfrm>
        <a:off x="0" y="3084548"/>
        <a:ext cx="6984776" cy="395365"/>
      </dsp:txXfrm>
    </dsp:sp>
    <dsp:sp modelId="{A25054CA-3561-4005-9E2A-E158BA56E543}">
      <dsp:nvSpPr>
        <dsp:cNvPr id="0" name=""/>
        <dsp:cNvSpPr/>
      </dsp:nvSpPr>
      <dsp:spPr>
        <a:xfrm rot="10800000">
          <a:off x="0" y="1311026"/>
          <a:ext cx="6984776" cy="1322293"/>
        </a:xfrm>
        <a:prstGeom prst="upArrowCallout">
          <a:avLst/>
        </a:prstGeom>
        <a:solidFill>
          <a:schemeClr val="accent3">
            <a:hueOff val="-3379410"/>
            <a:satOff val="-15591"/>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Electrocardiogram (ECG)</a:t>
          </a:r>
        </a:p>
      </dsp:txBody>
      <dsp:txXfrm rot="-10800000">
        <a:off x="0" y="1311026"/>
        <a:ext cx="6984776" cy="464125"/>
      </dsp:txXfrm>
    </dsp:sp>
    <dsp:sp modelId="{AE91C502-71F9-4150-B240-1B96E8C95F9C}">
      <dsp:nvSpPr>
        <dsp:cNvPr id="0" name=""/>
        <dsp:cNvSpPr/>
      </dsp:nvSpPr>
      <dsp:spPr>
        <a:xfrm>
          <a:off x="0" y="1775151"/>
          <a:ext cx="6984776" cy="395365"/>
        </a:xfrm>
        <a:prstGeom prst="rect">
          <a:avLst/>
        </a:prstGeom>
        <a:solidFill>
          <a:schemeClr val="accent3">
            <a:tint val="40000"/>
            <a:alpha val="90000"/>
            <a:hueOff val="-3655637"/>
            <a:satOff val="-1909"/>
            <a:lumOff val="165"/>
            <a:alphaOff val="0"/>
          </a:schemeClr>
        </a:solidFill>
        <a:ln w="12700" cap="flat" cmpd="sng" algn="ctr">
          <a:solidFill>
            <a:schemeClr val="accent3">
              <a:tint val="40000"/>
              <a:alpha val="90000"/>
              <a:hueOff val="-3655637"/>
              <a:satOff val="-1909"/>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Early 1900s</a:t>
          </a:r>
        </a:p>
      </dsp:txBody>
      <dsp:txXfrm>
        <a:off x="0" y="1775151"/>
        <a:ext cx="6984776" cy="395365"/>
      </dsp:txXfrm>
    </dsp:sp>
    <dsp:sp modelId="{A48265CE-F3A3-46DB-9DD2-97590B4DBB84}">
      <dsp:nvSpPr>
        <dsp:cNvPr id="0" name=""/>
        <dsp:cNvSpPr/>
      </dsp:nvSpPr>
      <dsp:spPr>
        <a:xfrm rot="10800000">
          <a:off x="0" y="1628"/>
          <a:ext cx="6984776" cy="1322293"/>
        </a:xfrm>
        <a:prstGeom prst="upArrowCallout">
          <a:avLst/>
        </a:prstGeom>
        <a:solidFill>
          <a:schemeClr val="accent3">
            <a:hueOff val="-5069114"/>
            <a:satOff val="-23387"/>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X – Ray</a:t>
          </a:r>
        </a:p>
      </dsp:txBody>
      <dsp:txXfrm rot="-10800000">
        <a:off x="0" y="1628"/>
        <a:ext cx="6984776" cy="464125"/>
      </dsp:txXfrm>
    </dsp:sp>
    <dsp:sp modelId="{59FFE57C-E5F2-4FBD-AA4D-8DB27381892F}">
      <dsp:nvSpPr>
        <dsp:cNvPr id="0" name=""/>
        <dsp:cNvSpPr/>
      </dsp:nvSpPr>
      <dsp:spPr>
        <a:xfrm>
          <a:off x="0" y="465753"/>
          <a:ext cx="6984776" cy="395365"/>
        </a:xfrm>
        <a:prstGeom prst="rect">
          <a:avLst/>
        </a:prstGeom>
        <a:solidFill>
          <a:schemeClr val="accent3">
            <a:tint val="40000"/>
            <a:alpha val="90000"/>
            <a:hueOff val="-5483455"/>
            <a:satOff val="-2863"/>
            <a:lumOff val="247"/>
            <a:alphaOff val="0"/>
          </a:schemeClr>
        </a:solidFill>
        <a:ln w="12700" cap="flat" cmpd="sng" algn="ctr">
          <a:solidFill>
            <a:schemeClr val="accent3">
              <a:tint val="40000"/>
              <a:alpha val="90000"/>
              <a:hueOff val="-5483455"/>
              <a:satOff val="-2863"/>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0" tIns="31750" rIns="17780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1890s</a:t>
          </a:r>
        </a:p>
      </dsp:txBody>
      <dsp:txXfrm>
        <a:off x="0" y="465753"/>
        <a:ext cx="6984776" cy="395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7/28/2023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7/28/2023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smtClean="0"/>
              <a:t>7/28/2023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smtClean="0"/>
              <a:t>7/28/2023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smtClean="0"/>
              <a:t>7/28/2023</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smtClean="0"/>
              <a:t>7/28/2023</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smtClean="0"/>
              <a:t>7/28/2023</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smtClean="0"/>
              <a:t>7/28/2023</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smtClean="0"/>
              <a:t>7/28/2023</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7/28/2023</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umhs-sk.org/blog/medical-milestones-invention-x-ray#:~:text=The%20technology%20behind%20the%20X,1895%20by%20Wilhelm%20Conrad%20R%C3%B6ntgen" TargetMode="External"/><Relationship Id="rId7" Type="http://schemas.openxmlformats.org/officeDocument/2006/relationships/hyperlink" Target="https://unsplash.com/s/photos/electrocardiogram" TargetMode="External"/><Relationship Id="rId2" Type="http://schemas.openxmlformats.org/officeDocument/2006/relationships/hyperlink" Target="https://builtin.com/healthcare-technology" TargetMode="External"/><Relationship Id="rId1" Type="http://schemas.openxmlformats.org/officeDocument/2006/relationships/slideLayout" Target="../slideLayouts/slideLayout6.xml"/><Relationship Id="rId6" Type="http://schemas.openxmlformats.org/officeDocument/2006/relationships/hyperlink" Target="https://unsplash.com/s/photos/heart" TargetMode="External"/><Relationship Id="rId5" Type="http://schemas.openxmlformats.org/officeDocument/2006/relationships/hyperlink" Target="https://www.pfizer.com/news/articles/flashback_the_first_ecg#:~:text=Willem%20Einthoven%20found%20the%20beat,that%20a%20human%20heart%20creates" TargetMode="External"/><Relationship Id="rId4" Type="http://schemas.openxmlformats.org/officeDocument/2006/relationships/hyperlink" Target="https://unsplash.com/s/photos/x-ra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unsplash.com/s/photos/CT-scan" TargetMode="External"/><Relationship Id="rId2" Type="http://schemas.openxmlformats.org/officeDocument/2006/relationships/hyperlink" Target="https://catalinaimaging.com/history-ct-scan/#:~:text=The%20first%20commercially%20available%20CT,Prize%20in%20Physiology%20and%20Medicine" TargetMode="External"/><Relationship Id="rId1" Type="http://schemas.openxmlformats.org/officeDocument/2006/relationships/slideLayout" Target="../slideLayouts/slideLayout6.xml"/><Relationship Id="rId6" Type="http://schemas.openxmlformats.org/officeDocument/2006/relationships/hyperlink" Target="https://unsplash.com/s/photos/hospital-records" TargetMode="External"/><Relationship Id="rId5" Type="http://schemas.openxmlformats.org/officeDocument/2006/relationships/hyperlink" Target="https://unsplash.com/s/photos/files" TargetMode="External"/><Relationship Id="rId4" Type="http://schemas.openxmlformats.org/officeDocument/2006/relationships/hyperlink" Target="https://www.nethealth.com/blog/the-history-of-electronic-health-records-ehrs/#:~:text=The%20history%20of%20EHRs%20and,systems%20to%20adopt%20an%20EHR.&amp;text=In%20the%201960s%2C%20EMR%20programs,in%20partnership%20with%20health%20organiza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nanalyze.com/2021/03/bionaut-robots-body/" TargetMode="External"/><Relationship Id="rId3" Type="http://schemas.openxmlformats.org/officeDocument/2006/relationships/hyperlink" Target="https://ion2.upm.edu.my/article/properties_and_classification_of_nanomaterials-69062" TargetMode="External"/><Relationship Id="rId7" Type="http://schemas.openxmlformats.org/officeDocument/2006/relationships/hyperlink" Target="https://pubs.acs.org/doi/10.1021/nn507097k" TargetMode="External"/><Relationship Id="rId2" Type="http://schemas.openxmlformats.org/officeDocument/2006/relationships/hyperlink" Target="https://www.sciencedirect.com/science/article/pii/S2414644723000337" TargetMode="External"/><Relationship Id="rId1" Type="http://schemas.openxmlformats.org/officeDocument/2006/relationships/slideLayout" Target="../slideLayouts/slideLayout6.xml"/><Relationship Id="rId6" Type="http://schemas.openxmlformats.org/officeDocument/2006/relationships/hyperlink" Target="https://www.nagwa.com/en/explainers/640142370207/" TargetMode="External"/><Relationship Id="rId5" Type="http://schemas.openxmlformats.org/officeDocument/2006/relationships/hyperlink" Target="https://www.nanowerk.com/what_are_synthetic_nanoparticles.php" TargetMode="External"/><Relationship Id="rId4" Type="http://schemas.openxmlformats.org/officeDocument/2006/relationships/hyperlink" Target="https://www.nanowerk.com/what-are-nanomaterials.php"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business-standard.com/content/press-releases-ani/nanobots-and-robotic-technology-to-improve-the-success-rate-of-ivf-122072500429_1.html" TargetMode="External"/><Relationship Id="rId7" Type="http://schemas.openxmlformats.org/officeDocument/2006/relationships/hyperlink" Target="https://unsplash.com/photos/2fyeLhUeYpg" TargetMode="External"/><Relationship Id="rId2" Type="http://schemas.openxmlformats.org/officeDocument/2006/relationships/hyperlink" Target="https://www.g2.com/articles/nanobots" TargetMode="External"/><Relationship Id="rId1" Type="http://schemas.openxmlformats.org/officeDocument/2006/relationships/slideLayout" Target="../slideLayouts/slideLayout6.xml"/><Relationship Id="rId6" Type="http://schemas.openxmlformats.org/officeDocument/2006/relationships/hyperlink" Target="https://unsplash.com/photos/dBI_My696Rk" TargetMode="External"/><Relationship Id="rId5" Type="http://schemas.openxmlformats.org/officeDocument/2006/relationships/hyperlink" Target="https://unsplash.com/photos/tV-RX0beDp8" TargetMode="External"/><Relationship Id="rId4" Type="http://schemas.openxmlformats.org/officeDocument/2006/relationships/hyperlink" Target="https://www.sciencedirect.com/science/article/pii/S092849311832577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unsplash.com/photos/nXVgAAY_FsY" TargetMode="External"/><Relationship Id="rId2" Type="http://schemas.openxmlformats.org/officeDocument/2006/relationships/hyperlink" Target="https://unsplash.com/photos/MfnX4XtGnvU" TargetMode="External"/><Relationship Id="rId1" Type="http://schemas.openxmlformats.org/officeDocument/2006/relationships/slideLayout" Target="../slideLayouts/slideLayout6.xml"/><Relationship Id="rId6" Type="http://schemas.openxmlformats.org/officeDocument/2006/relationships/hyperlink" Target="https://unsplash.com/photos/BxXgTQEw1M4" TargetMode="External"/><Relationship Id="rId5" Type="http://schemas.openxmlformats.org/officeDocument/2006/relationships/hyperlink" Target="https://unsplash.com/photos/6NMcUDG37Yc" TargetMode="External"/><Relationship Id="rId4" Type="http://schemas.openxmlformats.org/officeDocument/2006/relationships/hyperlink" Target="https://unsplash.com/photos/Egue4DuOy9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344" y="188640"/>
            <a:ext cx="4680519" cy="3384376"/>
          </a:xfrm>
        </p:spPr>
        <p:txBody>
          <a:bodyPr>
            <a:normAutofit fontScale="90000"/>
          </a:bodyPr>
          <a:lstStyle/>
          <a:p>
            <a:r>
              <a:rPr lang="en-US" sz="3600" dirty="0"/>
              <a:t>CA2 – Group Podcast</a:t>
            </a:r>
            <a:br>
              <a:rPr lang="en-US" dirty="0"/>
            </a:br>
            <a:br>
              <a:rPr lang="en-US" sz="2200" dirty="0"/>
            </a:br>
            <a:br>
              <a:rPr lang="en-US" sz="2200" dirty="0"/>
            </a:br>
            <a:br>
              <a:rPr lang="en-US" sz="2200" dirty="0"/>
            </a:br>
            <a:br>
              <a:rPr lang="en-US" sz="2200" dirty="0"/>
            </a:br>
            <a:br>
              <a:rPr lang="en-US" sz="2200" dirty="0"/>
            </a:br>
            <a:br>
              <a:rPr lang="en-US" sz="2200" dirty="0"/>
            </a:br>
            <a:br>
              <a:rPr lang="en-US" dirty="0"/>
            </a:br>
            <a:r>
              <a:rPr lang="en-US" sz="7300" dirty="0"/>
              <a:t>Health Tech</a:t>
            </a:r>
          </a:p>
        </p:txBody>
      </p:sp>
      <p:sp>
        <p:nvSpPr>
          <p:cNvPr id="3" name="Subtitle 2"/>
          <p:cNvSpPr>
            <a:spLocks noGrp="1"/>
          </p:cNvSpPr>
          <p:nvPr>
            <p:ph type="subTitle" idx="1"/>
          </p:nvPr>
        </p:nvSpPr>
        <p:spPr>
          <a:xfrm>
            <a:off x="191344" y="5181600"/>
            <a:ext cx="4317032" cy="1415752"/>
          </a:xfrm>
        </p:spPr>
        <p:txBody>
          <a:bodyPr>
            <a:normAutofit/>
          </a:bodyPr>
          <a:lstStyle/>
          <a:p>
            <a:r>
              <a:rPr lang="en-US" dirty="0">
                <a:solidFill>
                  <a:schemeClr val="tx1"/>
                </a:solidFill>
              </a:rPr>
              <a:t>Aneta Kostas</a:t>
            </a:r>
          </a:p>
          <a:p>
            <a:r>
              <a:rPr lang="en-US" dirty="0">
                <a:solidFill>
                  <a:schemeClr val="tx1"/>
                </a:solidFill>
              </a:rPr>
              <a:t>Arisha Mirza</a:t>
            </a:r>
          </a:p>
          <a:p>
            <a:r>
              <a:rPr lang="en-US" dirty="0">
                <a:solidFill>
                  <a:schemeClr val="tx1"/>
                </a:solidFill>
              </a:rPr>
              <a:t>Ryan Stokes</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p14:dur="0" advTm="5247"/>
    </mc:Choice>
    <mc:Fallback xmlns="">
      <p:transition advTm="524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Health Technology Now</a:t>
            </a:r>
          </a:p>
        </p:txBody>
      </p:sp>
    </p:spTree>
    <p:extLst>
      <p:ext uri="{BB962C8B-B14F-4D97-AF65-F5344CB8AC3E}">
        <p14:creationId xmlns:p14="http://schemas.microsoft.com/office/powerpoint/2010/main" val="29185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Future is promising for Health Tech</a:t>
            </a:r>
          </a:p>
        </p:txBody>
      </p:sp>
      <p:sp>
        <p:nvSpPr>
          <p:cNvPr id="3" name="Text Placeholder 2">
            <a:extLst>
              <a:ext uri="{FF2B5EF4-FFF2-40B4-BE49-F238E27FC236}">
                <a16:creationId xmlns:a16="http://schemas.microsoft.com/office/drawing/2014/main" id="{E3DFDC8A-BC31-EE20-BB99-9E748B7DFB95}"/>
              </a:ext>
            </a:extLst>
          </p:cNvPr>
          <p:cNvSpPr>
            <a:spLocks noGrp="1"/>
          </p:cNvSpPr>
          <p:nvPr>
            <p:ph type="body" idx="1"/>
          </p:nvPr>
        </p:nvSpPr>
        <p:spPr>
          <a:xfrm>
            <a:off x="695400" y="1864800"/>
            <a:ext cx="4800600" cy="4552529"/>
          </a:xfrm>
        </p:spPr>
        <p:txBody>
          <a:bodyPr/>
          <a:lstStyle/>
          <a:p>
            <a:r>
              <a:rPr lang="en-IE" dirty="0"/>
              <a:t>Thanks to recent technologies Health Tech grows and expands, moving us closer to a bright future.</a:t>
            </a:r>
          </a:p>
          <a:p>
            <a:r>
              <a:rPr lang="en-IE" dirty="0"/>
              <a:t>IoMT – Internet of Medical Things, AI, VR, 3D Bioprinting… All of these and much more contribute to a better change.</a:t>
            </a:r>
          </a:p>
          <a:p>
            <a:endParaRPr lang="en-IE" dirty="0"/>
          </a:p>
        </p:txBody>
      </p:sp>
      <p:pic>
        <p:nvPicPr>
          <p:cNvPr id="6" name="Content Placeholder 5" descr="A chart of health care trends&#10;&#10;Description automatically generated">
            <a:extLst>
              <a:ext uri="{FF2B5EF4-FFF2-40B4-BE49-F238E27FC236}">
                <a16:creationId xmlns:a16="http://schemas.microsoft.com/office/drawing/2014/main" id="{369FA16D-7AAC-5674-A9F5-A4B030E3746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772816"/>
            <a:ext cx="5006446" cy="4552529"/>
          </a:xfrm>
        </p:spPr>
      </p:pic>
      <p:sp>
        <p:nvSpPr>
          <p:cNvPr id="9" name="Text Placeholder 2">
            <a:extLst>
              <a:ext uri="{FF2B5EF4-FFF2-40B4-BE49-F238E27FC236}">
                <a16:creationId xmlns:a16="http://schemas.microsoft.com/office/drawing/2014/main" id="{85908936-3D60-B181-A172-375AFBF0E60A}"/>
              </a:ext>
            </a:extLst>
          </p:cNvPr>
          <p:cNvSpPr txBox="1">
            <a:spLocks/>
          </p:cNvSpPr>
          <p:nvPr/>
        </p:nvSpPr>
        <p:spPr>
          <a:xfrm>
            <a:off x="695400" y="3344592"/>
            <a:ext cx="4800600" cy="14561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spTree>
    <p:extLst>
      <p:ext uri="{BB962C8B-B14F-4D97-AF65-F5344CB8AC3E}">
        <p14:creationId xmlns:p14="http://schemas.microsoft.com/office/powerpoint/2010/main" val="757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What are we trying to improve?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695400" y="1844824"/>
            <a:ext cx="5256584" cy="3816424"/>
          </a:xfrm>
        </p:spPr>
        <p:txBody>
          <a:bodyPr/>
          <a:lstStyle/>
          <a:p>
            <a:r>
              <a:rPr lang="en-IE" dirty="0"/>
              <a:t>Basically, </a:t>
            </a:r>
            <a:r>
              <a:rPr lang="en-IE" b="1" dirty="0"/>
              <a:t>everything</a:t>
            </a:r>
            <a:r>
              <a:rPr lang="en-IE" dirty="0"/>
              <a:t>.</a:t>
            </a:r>
          </a:p>
          <a:p>
            <a:pPr marL="342900" indent="-342900">
              <a:buFont typeface="Arial" panose="020B0604020202020204" pitchFamily="34" charset="0"/>
              <a:buChar char="•"/>
            </a:pPr>
            <a:r>
              <a:rPr lang="en-IE" dirty="0"/>
              <a:t>Patient care</a:t>
            </a:r>
          </a:p>
          <a:p>
            <a:pPr marL="342900" indent="-342900">
              <a:buFont typeface="Arial" panose="020B0604020202020204" pitchFamily="34" charset="0"/>
              <a:buChar char="•"/>
            </a:pPr>
            <a:r>
              <a:rPr lang="en-IE" dirty="0"/>
              <a:t>Healthcare accessibility</a:t>
            </a:r>
          </a:p>
          <a:p>
            <a:pPr marL="342900" indent="-342900">
              <a:buFont typeface="Arial" panose="020B0604020202020204" pitchFamily="34" charset="0"/>
              <a:buChar char="•"/>
            </a:pPr>
            <a:r>
              <a:rPr lang="en-IE" dirty="0"/>
              <a:t>Diagnostics and treatment</a:t>
            </a:r>
          </a:p>
          <a:p>
            <a:pPr marL="342900" indent="-342900">
              <a:buFont typeface="Arial" panose="020B0604020202020204" pitchFamily="34" charset="0"/>
              <a:buChar char="•"/>
            </a:pPr>
            <a:r>
              <a:rPr lang="en-IE" dirty="0"/>
              <a:t>Preventive care</a:t>
            </a:r>
          </a:p>
          <a:p>
            <a:pPr marL="342900" indent="-342900">
              <a:buFont typeface="Arial" panose="020B0604020202020204" pitchFamily="34" charset="0"/>
              <a:buChar char="•"/>
            </a:pPr>
            <a:r>
              <a:rPr lang="en-IE" dirty="0"/>
              <a:t>Costs</a:t>
            </a:r>
          </a:p>
          <a:p>
            <a:pPr marL="342900" indent="-342900">
              <a:buFont typeface="Arial" panose="020B0604020202020204" pitchFamily="34" charset="0"/>
              <a:buChar char="•"/>
            </a:pPr>
            <a:r>
              <a:rPr lang="en-IE" dirty="0"/>
              <a:t>And more!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6096000" y="1844825"/>
            <a:ext cx="4752528" cy="360039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r>
              <a:rPr lang="en-IE" dirty="0"/>
              <a:t>Wouldn’t it be great to know that if you get liver cancer, your hospitalization will last only short amount of time, won’t cost you a liver (literally) and treatment would not affect other cells in your body but only the cancer ones?</a:t>
            </a:r>
          </a:p>
          <a:p>
            <a:r>
              <a:rPr lang="en-IE" dirty="0"/>
              <a:t>(By the way, that could be possible thanks to nanomedicine and nanorobots!)</a:t>
            </a:r>
          </a:p>
        </p:txBody>
      </p:sp>
    </p:spTree>
    <p:extLst>
      <p:ext uri="{BB962C8B-B14F-4D97-AF65-F5344CB8AC3E}">
        <p14:creationId xmlns:p14="http://schemas.microsoft.com/office/powerpoint/2010/main" val="83937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But first, nanomedicine?</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type="body" idx="1"/>
          </p:nvPr>
        </p:nvSpPr>
        <p:spPr>
          <a:xfrm>
            <a:off x="1026759" y="1956980"/>
            <a:ext cx="2474696" cy="3240360"/>
          </a:xfrm>
        </p:spPr>
        <p:txBody>
          <a:bodyPr/>
          <a:lstStyle/>
          <a:p>
            <a:pPr algn="ctr"/>
            <a:r>
              <a:rPr lang="en-IE" dirty="0"/>
              <a:t>Nanotechnology</a:t>
            </a:r>
          </a:p>
          <a:p>
            <a:pPr algn="ctr"/>
            <a:endParaRPr lang="en-IE" dirty="0"/>
          </a:p>
          <a:p>
            <a:pPr algn="ctr"/>
            <a:r>
              <a:rPr lang="en-IE" dirty="0"/>
              <a:t>As the name suggest, it’s all about nanoscale.</a:t>
            </a:r>
          </a:p>
        </p:txBody>
      </p:sp>
      <p:sp>
        <p:nvSpPr>
          <p:cNvPr id="6" name="Text Placeholder 2">
            <a:extLst>
              <a:ext uri="{FF2B5EF4-FFF2-40B4-BE49-F238E27FC236}">
                <a16:creationId xmlns:a16="http://schemas.microsoft.com/office/drawing/2014/main" id="{6AC66FDC-02A0-BE75-FA75-1B118754AD7D}"/>
              </a:ext>
            </a:extLst>
          </p:cNvPr>
          <p:cNvSpPr txBox="1">
            <a:spLocks/>
          </p:cNvSpPr>
          <p:nvPr/>
        </p:nvSpPr>
        <p:spPr>
          <a:xfrm>
            <a:off x="5981149" y="1886485"/>
            <a:ext cx="4752528" cy="3414723"/>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800"/>
              </a:spcBef>
              <a:buSzPct val="100000"/>
              <a:buFont typeface="Arial" pitchFamily="34" charset="0"/>
              <a:buNone/>
              <a:defRPr sz="2400" b="0" kern="1200" cap="none" baseline="0">
                <a:solidFill>
                  <a:schemeClr val="tx1">
                    <a:lumMod val="75000"/>
                    <a:lumOff val="2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Arial"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400"/>
              </a:spcBef>
              <a:buSzPct val="100000"/>
              <a:buFont typeface="Arial" pitchFamily="34" charset="0"/>
              <a:buNone/>
              <a:defRPr sz="1600" b="1" kern="1200">
                <a:solidFill>
                  <a:schemeClr val="tx1">
                    <a:lumMod val="75000"/>
                    <a:lumOff val="25000"/>
                  </a:schemeClr>
                </a:solidFill>
                <a:latin typeface="+mn-lt"/>
                <a:ea typeface="+mn-ea"/>
                <a:cs typeface="+mn-cs"/>
              </a:defRPr>
            </a:lvl9pPr>
          </a:lstStyle>
          <a:p>
            <a:endParaRPr lang="en-IE" dirty="0"/>
          </a:p>
        </p:txBody>
      </p:sp>
      <p:pic>
        <p:nvPicPr>
          <p:cNvPr id="8" name="Picture 7" descr="A screenshot of a cell phone&#10;&#10;Description automatically generated">
            <a:extLst>
              <a:ext uri="{FF2B5EF4-FFF2-40B4-BE49-F238E27FC236}">
                <a16:creationId xmlns:a16="http://schemas.microsoft.com/office/drawing/2014/main" id="{2989F9E8-D95D-7859-C7B7-D1CB564CC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292" y="1556792"/>
            <a:ext cx="6435632" cy="5100252"/>
          </a:xfrm>
          <a:prstGeom prst="rect">
            <a:avLst/>
          </a:prstGeom>
        </p:spPr>
      </p:pic>
      <p:sp>
        <p:nvSpPr>
          <p:cNvPr id="11" name="TextBox 10">
            <a:extLst>
              <a:ext uri="{FF2B5EF4-FFF2-40B4-BE49-F238E27FC236}">
                <a16:creationId xmlns:a16="http://schemas.microsoft.com/office/drawing/2014/main" id="{20CF682B-E36B-1AA6-D295-66BD14FE8A2A}"/>
              </a:ext>
            </a:extLst>
          </p:cNvPr>
          <p:cNvSpPr txBox="1"/>
          <p:nvPr/>
        </p:nvSpPr>
        <p:spPr>
          <a:xfrm>
            <a:off x="437183" y="5986523"/>
            <a:ext cx="4104456" cy="553998"/>
          </a:xfrm>
          <a:prstGeom prst="rect">
            <a:avLst/>
          </a:prstGeom>
          <a:noFill/>
        </p:spPr>
        <p:txBody>
          <a:bodyPr wrap="square" rtlCol="0">
            <a:spAutoFit/>
          </a:bodyPr>
          <a:lstStyle/>
          <a:p>
            <a:r>
              <a:rPr lang="el-GR" sz="1000" dirty="0">
                <a:solidFill>
                  <a:schemeClr val="tx1">
                    <a:lumMod val="75000"/>
                    <a:lumOff val="25000"/>
                  </a:schemeClr>
                </a:solidFill>
              </a:rPr>
              <a:t>μ</a:t>
            </a:r>
            <a:r>
              <a:rPr lang="en-GB" sz="1000" dirty="0">
                <a:solidFill>
                  <a:schemeClr val="tx1">
                    <a:lumMod val="75000"/>
                    <a:lumOff val="25000"/>
                  </a:schemeClr>
                </a:solidFill>
              </a:rPr>
              <a:t>m – microns</a:t>
            </a:r>
          </a:p>
          <a:p>
            <a:r>
              <a:rPr lang="en-GB" sz="1000" dirty="0">
                <a:solidFill>
                  <a:schemeClr val="tx1">
                    <a:lumMod val="75000"/>
                    <a:lumOff val="25000"/>
                  </a:schemeClr>
                </a:solidFill>
              </a:rPr>
              <a:t>nm – </a:t>
            </a:r>
            <a:r>
              <a:rPr lang="en-GB" sz="1000" dirty="0" err="1">
                <a:solidFill>
                  <a:schemeClr val="tx1">
                    <a:lumMod val="75000"/>
                    <a:lumOff val="25000"/>
                  </a:schemeClr>
                </a:solidFill>
              </a:rPr>
              <a:t>nanometer</a:t>
            </a:r>
            <a:endParaRPr lang="en-GB" sz="1000" dirty="0">
              <a:solidFill>
                <a:schemeClr val="tx1">
                  <a:lumMod val="75000"/>
                  <a:lumOff val="25000"/>
                </a:schemeClr>
              </a:solidFill>
            </a:endParaRPr>
          </a:p>
          <a:p>
            <a:r>
              <a:rPr lang="en-GB" sz="1000" dirty="0">
                <a:solidFill>
                  <a:schemeClr val="tx1">
                    <a:lumMod val="75000"/>
                    <a:lumOff val="25000"/>
                  </a:schemeClr>
                </a:solidFill>
              </a:rPr>
              <a:t>Nanomaterials – from 1 to 100nm, 100 nm = 0.1</a:t>
            </a:r>
            <a:r>
              <a:rPr lang="el-GR" sz="1000" dirty="0">
                <a:solidFill>
                  <a:schemeClr val="tx1">
                    <a:lumMod val="75000"/>
                    <a:lumOff val="25000"/>
                  </a:schemeClr>
                </a:solidFill>
              </a:rPr>
              <a:t> μ</a:t>
            </a:r>
            <a:r>
              <a:rPr lang="en-GB" sz="1000" dirty="0">
                <a:solidFill>
                  <a:schemeClr val="tx1">
                    <a:lumMod val="75000"/>
                    <a:lumOff val="25000"/>
                  </a:schemeClr>
                </a:solidFill>
              </a:rPr>
              <a:t>m </a:t>
            </a:r>
          </a:p>
        </p:txBody>
      </p:sp>
      <p:sp>
        <p:nvSpPr>
          <p:cNvPr id="3" name="Arrow: Down 2">
            <a:extLst>
              <a:ext uri="{FF2B5EF4-FFF2-40B4-BE49-F238E27FC236}">
                <a16:creationId xmlns:a16="http://schemas.microsoft.com/office/drawing/2014/main" id="{AE1ADC05-3FF1-157B-FC16-CE71D77654A9}"/>
              </a:ext>
            </a:extLst>
          </p:cNvPr>
          <p:cNvSpPr/>
          <p:nvPr/>
        </p:nvSpPr>
        <p:spPr>
          <a:xfrm>
            <a:off x="2028198" y="3023162"/>
            <a:ext cx="461213" cy="553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9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Nanotechnology – what’s the point?</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1"/>
          </p:nvPr>
        </p:nvSpPr>
        <p:spPr>
          <a:xfrm>
            <a:off x="695400" y="2241003"/>
            <a:ext cx="4800600" cy="3744416"/>
          </a:xfrm>
        </p:spPr>
        <p:txBody>
          <a:bodyPr>
            <a:normAutofit/>
          </a:bodyPr>
          <a:lstStyle/>
          <a:p>
            <a:pPr marL="0" indent="0">
              <a:buNone/>
            </a:pPr>
            <a:r>
              <a:rPr lang="en-IE" b="1" dirty="0"/>
              <a:t>To help people!</a:t>
            </a:r>
          </a:p>
          <a:p>
            <a:pPr marL="0" indent="0">
              <a:buNone/>
            </a:pPr>
            <a:r>
              <a:rPr lang="en-IE" dirty="0"/>
              <a:t>But more precisely nanotechnology helps in:</a:t>
            </a:r>
          </a:p>
          <a:p>
            <a:pPr marL="342900" indent="-342900">
              <a:buFont typeface="Arial" panose="020B0604020202020204" pitchFamily="34" charset="0"/>
              <a:buChar char="▪"/>
            </a:pPr>
            <a:r>
              <a:rPr lang="en-IE" dirty="0"/>
              <a:t>Delivering medication directly to specific cells</a:t>
            </a:r>
          </a:p>
          <a:p>
            <a:pPr marL="342900" indent="-342900">
              <a:buFont typeface="Arial" panose="020B0604020202020204" pitchFamily="34" charset="0"/>
              <a:buChar char="▪"/>
            </a:pPr>
            <a:r>
              <a:rPr lang="en-IE" dirty="0"/>
              <a:t>Accurately detecting diseases, such as cancer</a:t>
            </a:r>
          </a:p>
          <a:p>
            <a:pPr marL="342900" indent="-342900">
              <a:buFont typeface="Arial" panose="020B0604020202020204" pitchFamily="34" charset="0"/>
              <a:buChar char="▪"/>
            </a:pPr>
            <a:r>
              <a:rPr lang="en-IE" dirty="0"/>
              <a:t>Regeneration of tissues/organs</a:t>
            </a:r>
          </a:p>
          <a:p>
            <a:pPr marL="342900" indent="-342900">
              <a:buFont typeface="Arial" panose="020B0604020202020204" pitchFamily="34" charset="0"/>
              <a:buChar char="▪"/>
            </a:pPr>
            <a:endParaRPr lang="en-IE" dirty="0"/>
          </a:p>
        </p:txBody>
      </p:sp>
      <p:pic>
        <p:nvPicPr>
          <p:cNvPr id="4" name="Picture 3" descr="A robot attacking a virus&#10;&#10;Description automatically generated">
            <a:extLst>
              <a:ext uri="{FF2B5EF4-FFF2-40B4-BE49-F238E27FC236}">
                <a16:creationId xmlns:a16="http://schemas.microsoft.com/office/drawing/2014/main" id="{8E1756C9-D491-710D-A6A1-64B06485B1D5}"/>
              </a:ext>
            </a:extLst>
          </p:cNvPr>
          <p:cNvPicPr>
            <a:picLocks noChangeAspect="1"/>
          </p:cNvPicPr>
          <p:nvPr/>
        </p:nvPicPr>
        <p:blipFill rotWithShape="1">
          <a:blip r:embed="rId2">
            <a:extLst>
              <a:ext uri="{28A0092B-C50C-407E-A947-70E740481C1C}">
                <a14:useLocalDpi xmlns:a14="http://schemas.microsoft.com/office/drawing/2010/main" val="0"/>
              </a:ext>
            </a:extLst>
          </a:blip>
          <a:srcRect l="22966" r="8309" b="3"/>
          <a:stretch/>
        </p:blipFill>
        <p:spPr>
          <a:xfrm>
            <a:off x="6324600" y="1844824"/>
            <a:ext cx="4800600" cy="4575175"/>
          </a:xfrm>
          <a:prstGeom prst="rect">
            <a:avLst/>
          </a:prstGeom>
          <a:noFill/>
          <a:ln>
            <a:solidFill>
              <a:schemeClr val="tx1"/>
            </a:solidFill>
          </a:ln>
        </p:spPr>
      </p:pic>
    </p:spTree>
    <p:extLst>
      <p:ext uri="{BB962C8B-B14F-4D97-AF65-F5344CB8AC3E}">
        <p14:creationId xmlns:p14="http://schemas.microsoft.com/office/powerpoint/2010/main" val="16272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Nanorobotics</a:t>
            </a:r>
          </a:p>
        </p:txBody>
      </p:sp>
      <p:pic>
        <p:nvPicPr>
          <p:cNvPr id="10" name="Picture 9" descr="A light bulb in the middle of a dna strand&#10;&#10;Description automatically generated">
            <a:extLst>
              <a:ext uri="{FF2B5EF4-FFF2-40B4-BE49-F238E27FC236}">
                <a16:creationId xmlns:a16="http://schemas.microsoft.com/office/drawing/2014/main" id="{03A4B141-7A06-88A6-7BB8-E7F1991AB152}"/>
              </a:ext>
            </a:extLst>
          </p:cNvPr>
          <p:cNvPicPr>
            <a:picLocks noChangeAspect="1"/>
          </p:cNvPicPr>
          <p:nvPr/>
        </p:nvPicPr>
        <p:blipFill rotWithShape="1">
          <a:blip r:embed="rId2">
            <a:extLst>
              <a:ext uri="{28A0092B-C50C-407E-A947-70E740481C1C}">
                <a14:useLocalDpi xmlns:a14="http://schemas.microsoft.com/office/drawing/2010/main" val="0"/>
              </a:ext>
            </a:extLst>
          </a:blip>
          <a:srcRect l="2583" r="18724" b="3"/>
          <a:stretch/>
        </p:blipFill>
        <p:spPr>
          <a:xfrm>
            <a:off x="1066800" y="1825624"/>
            <a:ext cx="4800600" cy="4575175"/>
          </a:xfrm>
          <a:prstGeom prst="rect">
            <a:avLst/>
          </a:prstGeom>
          <a:noFill/>
        </p:spPr>
      </p:pic>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324600" y="1825624"/>
            <a:ext cx="4800600" cy="4575175"/>
          </a:xfrm>
        </p:spPr>
        <p:txBody>
          <a:bodyPr>
            <a:normAutofit/>
          </a:bodyPr>
          <a:lstStyle/>
          <a:p>
            <a:pPr marL="0" indent="0">
              <a:buNone/>
            </a:pPr>
            <a:r>
              <a:rPr lang="en-IE" dirty="0"/>
              <a:t>When talking about nanomedicine and nanomaterials we can’t forget about nanorobots!</a:t>
            </a:r>
          </a:p>
          <a:p>
            <a:pPr marL="0" indent="0">
              <a:buNone/>
            </a:pPr>
            <a:r>
              <a:rPr lang="en-IE" dirty="0"/>
              <a:t>Small, teeny tiny machines which could navigate through your body delivering drugs, clearing blockages or even performing surgeries.</a:t>
            </a:r>
          </a:p>
          <a:p>
            <a:pPr marL="0" indent="0">
              <a:buNone/>
            </a:pPr>
            <a:r>
              <a:rPr lang="en-IE" dirty="0"/>
              <a:t>Unfortunately, nanobots are still future talk due to their size and current limitations, but what we have are </a:t>
            </a:r>
            <a:r>
              <a:rPr lang="en-IE" dirty="0" err="1"/>
              <a:t>microbots</a:t>
            </a:r>
            <a:r>
              <a:rPr lang="en-IE" dirty="0"/>
              <a:t>!</a:t>
            </a:r>
          </a:p>
        </p:txBody>
      </p:sp>
    </p:spTree>
    <p:extLst>
      <p:ext uri="{BB962C8B-B14F-4D97-AF65-F5344CB8AC3E}">
        <p14:creationId xmlns:p14="http://schemas.microsoft.com/office/powerpoint/2010/main" val="21723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err="1"/>
              <a:t>Microrobotics</a:t>
            </a:r>
            <a:r>
              <a:rPr lang="en-IE" dirty="0"/>
              <a:t> – just like nanobots, but bigger</a:t>
            </a:r>
          </a:p>
        </p:txBody>
      </p:sp>
      <p:sp>
        <p:nvSpPr>
          <p:cNvPr id="5" name="Text Placeholder 2">
            <a:extLst>
              <a:ext uri="{FF2B5EF4-FFF2-40B4-BE49-F238E27FC236}">
                <a16:creationId xmlns:a16="http://schemas.microsoft.com/office/drawing/2014/main" id="{93AA0CC0-3F86-52C2-C6AA-0933ADFFDBEE}"/>
              </a:ext>
            </a:extLst>
          </p:cNvPr>
          <p:cNvSpPr>
            <a:spLocks noGrp="1"/>
          </p:cNvSpPr>
          <p:nvPr>
            <p:ph sz="half" idx="2"/>
          </p:nvPr>
        </p:nvSpPr>
        <p:spPr>
          <a:xfrm>
            <a:off x="695400" y="1825624"/>
            <a:ext cx="5112568" cy="4575175"/>
          </a:xfrm>
        </p:spPr>
        <p:txBody>
          <a:bodyPr>
            <a:normAutofit/>
          </a:bodyPr>
          <a:lstStyle/>
          <a:p>
            <a:pPr marL="0" indent="0">
              <a:buNone/>
            </a:pPr>
            <a:r>
              <a:rPr lang="en-IE" dirty="0"/>
              <a:t>Microrobots (less than 1 mm) are still in early stages of development, but it only means we already started, and that things will only improve with time!</a:t>
            </a:r>
          </a:p>
          <a:p>
            <a:pPr marL="0" indent="0">
              <a:buNone/>
            </a:pPr>
            <a:r>
              <a:rPr lang="en-IE" dirty="0"/>
              <a:t>Examples of current creations – robotic motor inside of a mouse’s stomach from University of California, San Diego and </a:t>
            </a:r>
            <a:r>
              <a:rPr lang="en-IE" dirty="0" err="1"/>
              <a:t>Bionaut</a:t>
            </a:r>
            <a:r>
              <a:rPr lang="en-IE" dirty="0"/>
              <a:t> Lab’s </a:t>
            </a:r>
            <a:r>
              <a:rPr lang="en-IE" dirty="0" err="1"/>
              <a:t>microbot</a:t>
            </a:r>
            <a:r>
              <a:rPr lang="en-IE" dirty="0"/>
              <a:t>.</a:t>
            </a:r>
          </a:p>
        </p:txBody>
      </p:sp>
      <p:pic>
        <p:nvPicPr>
          <p:cNvPr id="7" name="Picture 6" descr="A close up of a small gold object&#10;&#10;Description automatically generated">
            <a:extLst>
              <a:ext uri="{FF2B5EF4-FFF2-40B4-BE49-F238E27FC236}">
                <a16:creationId xmlns:a16="http://schemas.microsoft.com/office/drawing/2014/main" id="{A2E9E386-B40A-24FE-A290-C2D044E8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034" y="1809314"/>
            <a:ext cx="3997065" cy="2663308"/>
          </a:xfrm>
          <a:prstGeom prst="rect">
            <a:avLst/>
          </a:prstGeom>
          <a:ln>
            <a:solidFill>
              <a:schemeClr val="tx1"/>
            </a:solidFill>
          </a:ln>
        </p:spPr>
      </p:pic>
      <p:pic>
        <p:nvPicPr>
          <p:cNvPr id="4" name="Picture 3" descr="A collage of different types of cells&#10;&#10;Description automatically generated">
            <a:extLst>
              <a:ext uri="{FF2B5EF4-FFF2-40B4-BE49-F238E27FC236}">
                <a16:creationId xmlns:a16="http://schemas.microsoft.com/office/drawing/2014/main" id="{97CE0484-159A-E112-4D9E-5FB27F70E61B}"/>
              </a:ext>
            </a:extLst>
          </p:cNvPr>
          <p:cNvPicPr>
            <a:picLocks noChangeAspect="1"/>
          </p:cNvPicPr>
          <p:nvPr/>
        </p:nvPicPr>
        <p:blipFill rotWithShape="1">
          <a:blip r:embed="rId3">
            <a:extLst>
              <a:ext uri="{28A0092B-C50C-407E-A947-70E740481C1C}">
                <a14:useLocalDpi xmlns:a14="http://schemas.microsoft.com/office/drawing/2010/main" val="0"/>
              </a:ext>
            </a:extLst>
          </a:blip>
          <a:srcRect l="1594" t="55400" r="52185"/>
          <a:stretch/>
        </p:blipFill>
        <p:spPr>
          <a:xfrm>
            <a:off x="6960096" y="3717032"/>
            <a:ext cx="4799794" cy="2557636"/>
          </a:xfrm>
          <a:prstGeom prst="rect">
            <a:avLst/>
          </a:prstGeom>
          <a:ln>
            <a:solidFill>
              <a:schemeClr val="tx1"/>
            </a:solidFill>
          </a:ln>
        </p:spPr>
      </p:pic>
    </p:spTree>
    <p:extLst>
      <p:ext uri="{BB962C8B-B14F-4D97-AF65-F5344CB8AC3E}">
        <p14:creationId xmlns:p14="http://schemas.microsoft.com/office/powerpoint/2010/main" val="125727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IE" dirty="0"/>
              <a:t>University of California, San Diego</a:t>
            </a:r>
          </a:p>
        </p:txBody>
      </p:sp>
      <p:pic>
        <p:nvPicPr>
          <p:cNvPr id="9" name="Content Placeholder 8" descr="A diagram of a cell&#10;&#10;Description automatically generated">
            <a:extLst>
              <a:ext uri="{FF2B5EF4-FFF2-40B4-BE49-F238E27FC236}">
                <a16:creationId xmlns:a16="http://schemas.microsoft.com/office/drawing/2014/main" id="{3857870A-7112-7C20-3BAC-8FE0EFDAC2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3392" y="2026220"/>
            <a:ext cx="5040560" cy="3175553"/>
          </a:xfrm>
          <a:ln>
            <a:solidFill>
              <a:schemeClr val="tx1"/>
            </a:solidFill>
          </a:ln>
        </p:spPr>
      </p:pic>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646331"/>
          </a:xfrm>
          <a:prstGeom prst="rect">
            <a:avLst/>
          </a:prstGeom>
          <a:noFill/>
        </p:spPr>
        <p:txBody>
          <a:bodyPr wrap="square" rtlCol="0">
            <a:spAutoFit/>
          </a:bodyPr>
          <a:lstStyle/>
          <a:p>
            <a:r>
              <a:rPr lang="en-US" dirty="0"/>
              <a:t>Micromotors inside of the stomach were gastric acid-powered</a:t>
            </a:r>
          </a:p>
        </p:txBody>
      </p:sp>
      <p:pic>
        <p:nvPicPr>
          <p:cNvPr id="12" name="Picture 11" descr="A collage of different types of cells&#10;&#10;Description automatically generated">
            <a:extLst>
              <a:ext uri="{FF2B5EF4-FFF2-40B4-BE49-F238E27FC236}">
                <a16:creationId xmlns:a16="http://schemas.microsoft.com/office/drawing/2014/main" id="{CD9D5441-A2EA-4A6A-8A28-4CAF55E6D249}"/>
              </a:ext>
            </a:extLst>
          </p:cNvPr>
          <p:cNvPicPr>
            <a:picLocks noChangeAspect="1"/>
          </p:cNvPicPr>
          <p:nvPr/>
        </p:nvPicPr>
        <p:blipFill rotWithShape="1">
          <a:blip r:embed="rId3">
            <a:extLst>
              <a:ext uri="{28A0092B-C50C-407E-A947-70E740481C1C}">
                <a14:useLocalDpi xmlns:a14="http://schemas.microsoft.com/office/drawing/2010/main" val="0"/>
              </a:ext>
            </a:extLst>
          </a:blip>
          <a:srcRect l="52029" t="55869" r="1616"/>
          <a:stretch/>
        </p:blipFill>
        <p:spPr>
          <a:xfrm>
            <a:off x="5951984" y="1988840"/>
            <a:ext cx="5282679" cy="3237855"/>
          </a:xfrm>
          <a:prstGeom prst="rect">
            <a:avLst/>
          </a:prstGeom>
          <a:ln>
            <a:solidFill>
              <a:schemeClr val="tx1"/>
            </a:solidFill>
          </a:ln>
        </p:spPr>
      </p:pic>
      <p:sp>
        <p:nvSpPr>
          <p:cNvPr id="15" name="TextBox 14">
            <a:extLst>
              <a:ext uri="{FF2B5EF4-FFF2-40B4-BE49-F238E27FC236}">
                <a16:creationId xmlns:a16="http://schemas.microsoft.com/office/drawing/2014/main" id="{53ED83D8-6DC4-CE7C-4DFD-476C7A1D358A}"/>
              </a:ext>
            </a:extLst>
          </p:cNvPr>
          <p:cNvSpPr txBox="1"/>
          <p:nvPr/>
        </p:nvSpPr>
        <p:spPr>
          <a:xfrm>
            <a:off x="5933241" y="5410596"/>
            <a:ext cx="5040560" cy="369332"/>
          </a:xfrm>
          <a:prstGeom prst="rect">
            <a:avLst/>
          </a:prstGeom>
          <a:noFill/>
        </p:spPr>
        <p:txBody>
          <a:bodyPr wrap="square" rtlCol="0">
            <a:spAutoFit/>
          </a:bodyPr>
          <a:lstStyle/>
          <a:p>
            <a:r>
              <a:rPr lang="en-US" dirty="0"/>
              <a:t>Movement</a:t>
            </a:r>
          </a:p>
        </p:txBody>
      </p:sp>
    </p:spTree>
    <p:extLst>
      <p:ext uri="{BB962C8B-B14F-4D97-AF65-F5344CB8AC3E}">
        <p14:creationId xmlns:p14="http://schemas.microsoft.com/office/powerpoint/2010/main" val="4611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a:xfrm>
            <a:off x="1066800" y="99220"/>
            <a:ext cx="10058400" cy="1325563"/>
          </a:xfrm>
        </p:spPr>
        <p:txBody>
          <a:bodyPr anchor="ctr">
            <a:normAutofit/>
          </a:bodyPr>
          <a:lstStyle/>
          <a:p>
            <a:r>
              <a:rPr lang="en-GB" dirty="0" err="1"/>
              <a:t>Bionaut</a:t>
            </a:r>
            <a:r>
              <a:rPr lang="en-GB" dirty="0"/>
              <a:t> Labs</a:t>
            </a:r>
            <a:endParaRPr lang="en-IE" dirty="0"/>
          </a:p>
        </p:txBody>
      </p:sp>
      <p:sp>
        <p:nvSpPr>
          <p:cNvPr id="10" name="TextBox 9">
            <a:extLst>
              <a:ext uri="{FF2B5EF4-FFF2-40B4-BE49-F238E27FC236}">
                <a16:creationId xmlns:a16="http://schemas.microsoft.com/office/drawing/2014/main" id="{0D101D1C-A45A-1956-77C2-77FD934757D0}"/>
              </a:ext>
            </a:extLst>
          </p:cNvPr>
          <p:cNvSpPr txBox="1"/>
          <p:nvPr/>
        </p:nvSpPr>
        <p:spPr>
          <a:xfrm>
            <a:off x="623392" y="5410595"/>
            <a:ext cx="5040560" cy="369332"/>
          </a:xfrm>
          <a:prstGeom prst="rect">
            <a:avLst/>
          </a:prstGeom>
          <a:noFill/>
        </p:spPr>
        <p:txBody>
          <a:bodyPr wrap="square" rtlCol="0">
            <a:spAutoFit/>
          </a:bodyPr>
          <a:lstStyle/>
          <a:p>
            <a:r>
              <a:rPr lang="en-US" dirty="0"/>
              <a:t>Real life size of the bot</a:t>
            </a:r>
          </a:p>
        </p:txBody>
      </p:sp>
      <p:sp>
        <p:nvSpPr>
          <p:cNvPr id="15" name="TextBox 14">
            <a:extLst>
              <a:ext uri="{FF2B5EF4-FFF2-40B4-BE49-F238E27FC236}">
                <a16:creationId xmlns:a16="http://schemas.microsoft.com/office/drawing/2014/main" id="{53ED83D8-6DC4-CE7C-4DFD-476C7A1D358A}"/>
              </a:ext>
            </a:extLst>
          </p:cNvPr>
          <p:cNvSpPr txBox="1"/>
          <p:nvPr/>
        </p:nvSpPr>
        <p:spPr>
          <a:xfrm>
            <a:off x="6493511" y="5410596"/>
            <a:ext cx="4480289" cy="369332"/>
          </a:xfrm>
          <a:prstGeom prst="rect">
            <a:avLst/>
          </a:prstGeom>
          <a:noFill/>
        </p:spPr>
        <p:txBody>
          <a:bodyPr wrap="square" rtlCol="0">
            <a:spAutoFit/>
          </a:bodyPr>
          <a:lstStyle/>
          <a:p>
            <a:r>
              <a:rPr lang="en-US" dirty="0"/>
              <a:t>Bot inside of a body</a:t>
            </a:r>
          </a:p>
        </p:txBody>
      </p:sp>
      <p:pic>
        <p:nvPicPr>
          <p:cNvPr id="4" name="Picture 3" descr="A finger pointing at a finger&#10;&#10;Description automatically generated">
            <a:extLst>
              <a:ext uri="{FF2B5EF4-FFF2-40B4-BE49-F238E27FC236}">
                <a16:creationId xmlns:a16="http://schemas.microsoft.com/office/drawing/2014/main" id="{F0D1706E-E4D1-2DE7-8DEF-A23B18C99C16}"/>
              </a:ext>
            </a:extLst>
          </p:cNvPr>
          <p:cNvPicPr>
            <a:picLocks noChangeAspect="1"/>
          </p:cNvPicPr>
          <p:nvPr/>
        </p:nvPicPr>
        <p:blipFill rotWithShape="1">
          <a:blip r:embed="rId2">
            <a:extLst>
              <a:ext uri="{28A0092B-C50C-407E-A947-70E740481C1C}">
                <a14:useLocalDpi xmlns:a14="http://schemas.microsoft.com/office/drawing/2010/main" val="0"/>
              </a:ext>
            </a:extLst>
          </a:blip>
          <a:srcRect l="19492"/>
          <a:stretch/>
        </p:blipFill>
        <p:spPr>
          <a:xfrm>
            <a:off x="707461" y="2019990"/>
            <a:ext cx="5127157" cy="3175553"/>
          </a:xfrm>
          <a:prstGeom prst="rect">
            <a:avLst/>
          </a:prstGeom>
          <a:ln>
            <a:solidFill>
              <a:schemeClr val="tx1"/>
            </a:solidFill>
          </a:ln>
        </p:spPr>
      </p:pic>
      <p:pic>
        <p:nvPicPr>
          <p:cNvPr id="8" name="Picture 7" descr="X-ray of a human body&#10;&#10;Description automatically generated">
            <a:extLst>
              <a:ext uri="{FF2B5EF4-FFF2-40B4-BE49-F238E27FC236}">
                <a16:creationId xmlns:a16="http://schemas.microsoft.com/office/drawing/2014/main" id="{588FA2FD-C5CD-4209-F560-AA57CE14F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444" y="1925998"/>
            <a:ext cx="4480289" cy="3269545"/>
          </a:xfrm>
          <a:prstGeom prst="rect">
            <a:avLst/>
          </a:prstGeom>
        </p:spPr>
      </p:pic>
    </p:spTree>
    <p:extLst>
      <p:ext uri="{BB962C8B-B14F-4D97-AF65-F5344CB8AC3E}">
        <p14:creationId xmlns:p14="http://schemas.microsoft.com/office/powerpoint/2010/main" val="21262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Health Tech</a:t>
            </a:r>
          </a:p>
        </p:txBody>
      </p:sp>
    </p:spTree>
    <p:extLst>
      <p:ext uri="{BB962C8B-B14F-4D97-AF65-F5344CB8AC3E}">
        <p14:creationId xmlns:p14="http://schemas.microsoft.com/office/powerpoint/2010/main" val="159897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126121263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E1E0E-F7BA-5A52-6561-FEFAE5E77CCA}"/>
              </a:ext>
            </a:extLst>
          </p:cNvPr>
          <p:cNvSpPr>
            <a:spLocks noGrp="1"/>
          </p:cNvSpPr>
          <p:nvPr>
            <p:ph type="title"/>
          </p:nvPr>
        </p:nvSpPr>
        <p:spPr>
          <a:xfrm>
            <a:off x="1066800" y="99220"/>
            <a:ext cx="10058400" cy="1325563"/>
          </a:xfrm>
        </p:spPr>
        <p:txBody>
          <a:bodyPr vert="horz" lIns="91440" tIns="45720" rIns="91440" bIns="45720" rtlCol="0" anchor="ctr">
            <a:normAutofit/>
          </a:bodyPr>
          <a:lstStyle/>
          <a:p>
            <a:r>
              <a:rPr lang="en-IE" dirty="0"/>
              <a:t>Emerging research in Health Tech</a:t>
            </a:r>
          </a:p>
        </p:txBody>
      </p:sp>
      <p:sp>
        <p:nvSpPr>
          <p:cNvPr id="6" name="TextBox 5">
            <a:extLst>
              <a:ext uri="{FF2B5EF4-FFF2-40B4-BE49-F238E27FC236}">
                <a16:creationId xmlns:a16="http://schemas.microsoft.com/office/drawing/2014/main" id="{AE1DA3F1-D976-D9D6-E4D2-E9688FFA3A40}"/>
              </a:ext>
            </a:extLst>
          </p:cNvPr>
          <p:cNvSpPr txBox="1"/>
          <p:nvPr/>
        </p:nvSpPr>
        <p:spPr>
          <a:xfrm>
            <a:off x="191344" y="1700808"/>
            <a:ext cx="7056784" cy="4932142"/>
          </a:xfrm>
          <a:prstGeom prst="rect">
            <a:avLst/>
          </a:prstGeom>
        </p:spPr>
        <p:txBody>
          <a:bodyPr vert="horz" lIns="91440" tIns="45720" rIns="91440" bIns="45720" rtlCol="0">
            <a:normAutofit/>
          </a:bodyPr>
          <a:lstStyle/>
          <a:p>
            <a:pPr algn="just">
              <a:lnSpc>
                <a:spcPct val="90000"/>
              </a:lnSpc>
              <a:spcBef>
                <a:spcPts val="1800"/>
              </a:spcBef>
              <a:buSzPct val="100000"/>
              <a:buFont typeface="Arial" pitchFamily="34" charset="0"/>
              <a:buChar char="▪"/>
            </a:pPr>
            <a:r>
              <a:rPr lang="en-GB" sz="2400" dirty="0">
                <a:solidFill>
                  <a:schemeClr val="tx1">
                    <a:lumMod val="75000"/>
                    <a:lumOff val="25000"/>
                  </a:schemeClr>
                </a:solidFill>
              </a:rPr>
              <a:t> The possibilities are endless and research is promising. Some current areas of research include targeted drug administration, early cancer and </a:t>
            </a:r>
            <a:r>
              <a:rPr lang="en-GB" sz="2400" dirty="0" err="1">
                <a:solidFill>
                  <a:schemeClr val="tx1">
                    <a:lumMod val="75000"/>
                    <a:lumOff val="25000"/>
                  </a:schemeClr>
                </a:solidFill>
              </a:rPr>
              <a:t>tumor</a:t>
            </a:r>
            <a:r>
              <a:rPr lang="en-GB" sz="2400" dirty="0">
                <a:solidFill>
                  <a:schemeClr val="tx1">
                    <a:lumMod val="75000"/>
                    <a:lumOff val="25000"/>
                  </a:schemeClr>
                </a:solidFill>
              </a:rPr>
              <a:t> detection, precise nanorobotic surgical procedures, smart vaccinations, in-vitro fertilization (IVF) support and more!</a:t>
            </a:r>
          </a:p>
          <a:p>
            <a:pPr algn="just">
              <a:lnSpc>
                <a:spcPct val="90000"/>
              </a:lnSpc>
              <a:spcBef>
                <a:spcPts val="1800"/>
              </a:spcBef>
              <a:buSzPct val="100000"/>
            </a:pPr>
            <a:endParaRPr lang="en-GB" sz="2400" dirty="0">
              <a:solidFill>
                <a:schemeClr val="tx1">
                  <a:lumMod val="75000"/>
                  <a:lumOff val="25000"/>
                </a:schemeClr>
              </a:solidFill>
            </a:endParaRPr>
          </a:p>
          <a:p>
            <a:pPr algn="just">
              <a:lnSpc>
                <a:spcPct val="90000"/>
              </a:lnSpc>
              <a:spcBef>
                <a:spcPts val="1800"/>
              </a:spcBef>
              <a:buSzPct val="100000"/>
              <a:buFont typeface="Arial" pitchFamily="34" charset="0"/>
              <a:buChar char="▪"/>
            </a:pPr>
            <a:r>
              <a:rPr lang="en-GB" sz="2400" dirty="0">
                <a:solidFill>
                  <a:schemeClr val="tx1">
                    <a:lumMod val="75000"/>
                    <a:lumOff val="25000"/>
                  </a:schemeClr>
                </a:solidFill>
              </a:rPr>
              <a:t> Researchers and developers are working hard to create nanobots that can precisely</a:t>
            </a:r>
            <a:r>
              <a:rPr lang="en-IE" sz="2400" dirty="0">
                <a:solidFill>
                  <a:schemeClr val="tx1">
                    <a:lumMod val="75000"/>
                    <a:lumOff val="25000"/>
                  </a:schemeClr>
                </a:solidFill>
              </a:rPr>
              <a:t> administer medicine </a:t>
            </a:r>
            <a:r>
              <a:rPr lang="en-GB" sz="2400" dirty="0">
                <a:solidFill>
                  <a:schemeClr val="tx1">
                    <a:lumMod val="75000"/>
                    <a:lumOff val="25000"/>
                  </a:schemeClr>
                </a:solidFill>
              </a:rPr>
              <a:t>to specific areas of the body to reduce potential side effects with uses such as localising chemotherapy to target cancer cells only.</a:t>
            </a:r>
          </a:p>
          <a:p>
            <a:pPr>
              <a:lnSpc>
                <a:spcPct val="90000"/>
              </a:lnSpc>
              <a:spcBef>
                <a:spcPts val="1800"/>
              </a:spcBef>
              <a:buSzPct val="100000"/>
              <a:buFont typeface="Arial" pitchFamily="34" charset="0"/>
              <a:buChar char="▪"/>
            </a:pPr>
            <a:endParaRPr lang="en-IE" sz="2400" dirty="0">
              <a:solidFill>
                <a:schemeClr val="tx1">
                  <a:lumMod val="75000"/>
                  <a:lumOff val="25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6" name="Picture 15" descr="Close-up of several small plastic tubes&#10;&#10;Description automatically generated">
            <a:extLst>
              <a:ext uri="{FF2B5EF4-FFF2-40B4-BE49-F238E27FC236}">
                <a16:creationId xmlns:a16="http://schemas.microsoft.com/office/drawing/2014/main" id="{E0662978-0EB7-6565-8C78-C6F9A1944A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3634" y="1665210"/>
            <a:ext cx="4323005" cy="4932142"/>
          </a:xfrm>
          <a:prstGeom prst="rect">
            <a:avLst/>
          </a:prstGeom>
        </p:spPr>
      </p:pic>
    </p:spTree>
    <p:extLst>
      <p:ext uri="{BB962C8B-B14F-4D97-AF65-F5344CB8AC3E}">
        <p14:creationId xmlns:p14="http://schemas.microsoft.com/office/powerpoint/2010/main" val="219321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9318-9A0B-D8B7-5819-CE58A34CFAC4}"/>
              </a:ext>
            </a:extLst>
          </p:cNvPr>
          <p:cNvSpPr>
            <a:spLocks noGrp="1"/>
          </p:cNvSpPr>
          <p:nvPr>
            <p:ph type="title"/>
          </p:nvPr>
        </p:nvSpPr>
        <p:spPr/>
        <p:txBody>
          <a:bodyPr/>
          <a:lstStyle/>
          <a:p>
            <a:r>
              <a:rPr lang="en-IE" dirty="0"/>
              <a:t>Future Prospects</a:t>
            </a:r>
          </a:p>
        </p:txBody>
      </p:sp>
      <p:sp>
        <p:nvSpPr>
          <p:cNvPr id="3" name="Content Placeholder 2">
            <a:extLst>
              <a:ext uri="{FF2B5EF4-FFF2-40B4-BE49-F238E27FC236}">
                <a16:creationId xmlns:a16="http://schemas.microsoft.com/office/drawing/2014/main" id="{6BC3D587-34A2-004D-A0AC-CE3DA184742A}"/>
              </a:ext>
            </a:extLst>
          </p:cNvPr>
          <p:cNvSpPr>
            <a:spLocks noGrp="1"/>
          </p:cNvSpPr>
          <p:nvPr>
            <p:ph sz="half" idx="1"/>
          </p:nvPr>
        </p:nvSpPr>
        <p:spPr>
          <a:xfrm>
            <a:off x="263352" y="1700808"/>
            <a:ext cx="5832648" cy="5057972"/>
          </a:xfrm>
        </p:spPr>
        <p:txBody>
          <a:bodyPr>
            <a:normAutofit/>
          </a:bodyPr>
          <a:lstStyle/>
          <a:p>
            <a:pPr algn="just"/>
            <a:r>
              <a:rPr lang="en-GB" dirty="0"/>
              <a:t>Research has been underway on developing robots that can perform surgical procedures without the need to cut open a patient by inserting nanorobots to the site directly thus reducing recovery time, decreasing risk of infection or sepsis and improving patient outcomes.</a:t>
            </a:r>
          </a:p>
          <a:p>
            <a:pPr marL="0" indent="0" algn="just">
              <a:buNone/>
            </a:pPr>
            <a:endParaRPr lang="en-GB" dirty="0"/>
          </a:p>
          <a:p>
            <a:pPr algn="just"/>
            <a:r>
              <a:rPr lang="en-GB" dirty="0"/>
              <a:t>Huge success has been achieved in IVF by using nanorobots to assist sperm into fertilizing an egg to create viable embryos for insemination.</a:t>
            </a:r>
          </a:p>
          <a:p>
            <a:endParaRPr lang="en-IE" dirty="0"/>
          </a:p>
        </p:txBody>
      </p:sp>
      <p:pic>
        <p:nvPicPr>
          <p:cNvPr id="6" name="Picture 5" descr="A close-up of a computer screen&#10;&#10;Description automatically generated">
            <a:extLst>
              <a:ext uri="{FF2B5EF4-FFF2-40B4-BE49-F238E27FC236}">
                <a16:creationId xmlns:a16="http://schemas.microsoft.com/office/drawing/2014/main" id="{3F844A0A-9DCC-436D-38C3-3A853F4A72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6040" y="1673562"/>
            <a:ext cx="5544616" cy="5044280"/>
          </a:xfrm>
          <a:prstGeom prst="rect">
            <a:avLst/>
          </a:prstGeom>
        </p:spPr>
      </p:pic>
    </p:spTree>
    <p:extLst>
      <p:ext uri="{BB962C8B-B14F-4D97-AF65-F5344CB8AC3E}">
        <p14:creationId xmlns:p14="http://schemas.microsoft.com/office/powerpoint/2010/main" val="988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DA05-3CEB-34BB-83CC-100AB865A0CD}"/>
              </a:ext>
            </a:extLst>
          </p:cNvPr>
          <p:cNvSpPr>
            <a:spLocks noGrp="1"/>
          </p:cNvSpPr>
          <p:nvPr>
            <p:ph type="title"/>
          </p:nvPr>
        </p:nvSpPr>
        <p:spPr/>
        <p:txBody>
          <a:bodyPr/>
          <a:lstStyle/>
          <a:p>
            <a:r>
              <a:rPr lang="en-IE" dirty="0"/>
              <a:t>The Obstacles</a:t>
            </a:r>
          </a:p>
        </p:txBody>
      </p:sp>
      <p:sp>
        <p:nvSpPr>
          <p:cNvPr id="3" name="Content Placeholder 2">
            <a:extLst>
              <a:ext uri="{FF2B5EF4-FFF2-40B4-BE49-F238E27FC236}">
                <a16:creationId xmlns:a16="http://schemas.microsoft.com/office/drawing/2014/main" id="{EDA0306E-0150-3E8E-6BF7-96BF3F94F816}"/>
              </a:ext>
            </a:extLst>
          </p:cNvPr>
          <p:cNvSpPr>
            <a:spLocks noGrp="1"/>
          </p:cNvSpPr>
          <p:nvPr>
            <p:ph sz="half" idx="1"/>
          </p:nvPr>
        </p:nvSpPr>
        <p:spPr>
          <a:xfrm>
            <a:off x="119336" y="1794316"/>
            <a:ext cx="5904656" cy="4964464"/>
          </a:xfrm>
        </p:spPr>
        <p:txBody>
          <a:bodyPr>
            <a:normAutofit/>
          </a:bodyPr>
          <a:lstStyle/>
          <a:p>
            <a:r>
              <a:rPr lang="en-GB" dirty="0" err="1"/>
              <a:t>Theres</a:t>
            </a:r>
            <a:r>
              <a:rPr lang="en-GB" dirty="0"/>
              <a:t> still many challenges ahead before we can successfully implement nanotechnology into healthcare on a widespread and regular basis.</a:t>
            </a:r>
          </a:p>
          <a:p>
            <a:endParaRPr lang="en-GB" dirty="0"/>
          </a:p>
          <a:p>
            <a:r>
              <a:rPr lang="en-GB" dirty="0"/>
              <a:t>The primary concern remains to ensure patient safety. The degree of error on these machines has to be lower than human error. We can’t afford a diagnosis, procedure or treatment going wrong due to a bug in the design. Thorough testing will need to be performed in a wide range of settings before implementation.</a:t>
            </a:r>
          </a:p>
          <a:p>
            <a:endParaRPr lang="en-IE" dirty="0"/>
          </a:p>
        </p:txBody>
      </p:sp>
      <p:pic>
        <p:nvPicPr>
          <p:cNvPr id="6" name="Picture 5" descr="A red apple filled with syringes&#10;&#10;Description automatically generated">
            <a:extLst>
              <a:ext uri="{FF2B5EF4-FFF2-40B4-BE49-F238E27FC236}">
                <a16:creationId xmlns:a16="http://schemas.microsoft.com/office/drawing/2014/main" id="{81169342-D626-E815-B7D8-E96C742D56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988840"/>
            <a:ext cx="5884731" cy="4321768"/>
          </a:xfrm>
          <a:prstGeom prst="rect">
            <a:avLst/>
          </a:prstGeom>
        </p:spPr>
      </p:pic>
    </p:spTree>
    <p:extLst>
      <p:ext uri="{BB962C8B-B14F-4D97-AF65-F5344CB8AC3E}">
        <p14:creationId xmlns:p14="http://schemas.microsoft.com/office/powerpoint/2010/main" val="356366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8883-2461-50F4-19FA-2505013F8688}"/>
              </a:ext>
            </a:extLst>
          </p:cNvPr>
          <p:cNvSpPr>
            <a:spLocks noGrp="1"/>
          </p:cNvSpPr>
          <p:nvPr>
            <p:ph type="title"/>
          </p:nvPr>
        </p:nvSpPr>
        <p:spPr/>
        <p:txBody>
          <a:bodyPr/>
          <a:lstStyle/>
          <a:p>
            <a:r>
              <a:rPr lang="en-IE" dirty="0"/>
              <a:t>Financial Challenges</a:t>
            </a:r>
          </a:p>
        </p:txBody>
      </p:sp>
      <p:sp>
        <p:nvSpPr>
          <p:cNvPr id="3" name="Content Placeholder 2">
            <a:extLst>
              <a:ext uri="{FF2B5EF4-FFF2-40B4-BE49-F238E27FC236}">
                <a16:creationId xmlns:a16="http://schemas.microsoft.com/office/drawing/2014/main" id="{216AF786-727A-4462-4F76-64279BFD72A3}"/>
              </a:ext>
            </a:extLst>
          </p:cNvPr>
          <p:cNvSpPr>
            <a:spLocks noGrp="1"/>
          </p:cNvSpPr>
          <p:nvPr>
            <p:ph sz="half" idx="1"/>
          </p:nvPr>
        </p:nvSpPr>
        <p:spPr>
          <a:xfrm>
            <a:off x="119336" y="1700808"/>
            <a:ext cx="6552728" cy="5057972"/>
          </a:xfrm>
        </p:spPr>
        <p:txBody>
          <a:bodyPr>
            <a:normAutofit fontScale="92500" lnSpcReduction="10000"/>
          </a:bodyPr>
          <a:lstStyle/>
          <a:p>
            <a:r>
              <a:rPr lang="en-GB" dirty="0"/>
              <a:t>Which brings us to another big barrier to the development of nanobots – cost. The cost of research, design, development and testing of these nano robots will be extremely expensive. Even with the recent developments in AI, we are still a long time away before these miracle machines become a reality as these bots will affect peoples health directly. </a:t>
            </a:r>
          </a:p>
          <a:p>
            <a:r>
              <a:rPr lang="en-GB" dirty="0"/>
              <a:t>As with most advances in healthcare, it is unlikely for this research to become profitable or lucrative so enticing investors will prove difficult.</a:t>
            </a:r>
          </a:p>
          <a:p>
            <a:r>
              <a:rPr lang="en-GB" dirty="0"/>
              <a:t>If we are able to create nanobots that can achieve the above, what about scalability? Can we reproduce these bots quickly and efficiently? Can these bots eventually become a industry or a worldwide solution?</a:t>
            </a:r>
          </a:p>
          <a:p>
            <a:endParaRPr lang="en-GB" dirty="0"/>
          </a:p>
          <a:p>
            <a:endParaRPr lang="en-IE" dirty="0"/>
          </a:p>
        </p:txBody>
      </p:sp>
      <p:pic>
        <p:nvPicPr>
          <p:cNvPr id="6" name="Picture 5" descr="A room with a blue wall and a blue wall&#10;&#10;Description automatically generated">
            <a:extLst>
              <a:ext uri="{FF2B5EF4-FFF2-40B4-BE49-F238E27FC236}">
                <a16:creationId xmlns:a16="http://schemas.microsoft.com/office/drawing/2014/main" id="{2E209AF2-85B8-CAEF-29E2-386CCE1A73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2104" y="1601588"/>
            <a:ext cx="4536504" cy="5157192"/>
          </a:xfrm>
          <a:prstGeom prst="rect">
            <a:avLst/>
          </a:prstGeom>
        </p:spPr>
      </p:pic>
    </p:spTree>
    <p:extLst>
      <p:ext uri="{BB962C8B-B14F-4D97-AF65-F5344CB8AC3E}">
        <p14:creationId xmlns:p14="http://schemas.microsoft.com/office/powerpoint/2010/main" val="8483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640" y="6072088"/>
            <a:ext cx="6480720" cy="576064"/>
          </a:xfrm>
        </p:spPr>
        <p:txBody>
          <a:bodyPr>
            <a:normAutofit/>
          </a:bodyPr>
          <a:lstStyle/>
          <a:p>
            <a:pPr algn="ctr"/>
            <a:r>
              <a:rPr lang="en-US" sz="2800" i="1" dirty="0"/>
              <a:t>There are also some ethical concerns…</a:t>
            </a:r>
          </a:p>
        </p:txBody>
      </p:sp>
      <p:pic>
        <p:nvPicPr>
          <p:cNvPr id="4" name="Picture 3" descr="A person holding a light up tray&#10;&#10;Description automatically generated">
            <a:extLst>
              <a:ext uri="{FF2B5EF4-FFF2-40B4-BE49-F238E27FC236}">
                <a16:creationId xmlns:a16="http://schemas.microsoft.com/office/drawing/2014/main" id="{8C7EF296-64CE-D3CE-D501-2A198AA0E9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416" y="332656"/>
            <a:ext cx="10585176" cy="5739432"/>
          </a:xfrm>
          <a:prstGeom prst="rect">
            <a:avLst/>
          </a:prstGeom>
        </p:spPr>
      </p:pic>
    </p:spTree>
    <p:extLst>
      <p:ext uri="{BB962C8B-B14F-4D97-AF65-F5344CB8AC3E}">
        <p14:creationId xmlns:p14="http://schemas.microsoft.com/office/powerpoint/2010/main" val="108553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25C8-596A-BBA4-0308-3D06B982D5E2}"/>
              </a:ext>
            </a:extLst>
          </p:cNvPr>
          <p:cNvSpPr>
            <a:spLocks noGrp="1"/>
          </p:cNvSpPr>
          <p:nvPr>
            <p:ph type="title"/>
          </p:nvPr>
        </p:nvSpPr>
        <p:spPr/>
        <p:txBody>
          <a:bodyPr/>
          <a:lstStyle/>
          <a:p>
            <a:r>
              <a:rPr lang="en-IE" dirty="0"/>
              <a:t>Ethical Considerations</a:t>
            </a:r>
          </a:p>
        </p:txBody>
      </p:sp>
      <p:sp>
        <p:nvSpPr>
          <p:cNvPr id="3" name="Content Placeholder 2">
            <a:extLst>
              <a:ext uri="{FF2B5EF4-FFF2-40B4-BE49-F238E27FC236}">
                <a16:creationId xmlns:a16="http://schemas.microsoft.com/office/drawing/2014/main" id="{AC2D2830-C45C-312B-D0B1-B3D61DA1B905}"/>
              </a:ext>
            </a:extLst>
          </p:cNvPr>
          <p:cNvSpPr>
            <a:spLocks noGrp="1"/>
          </p:cNvSpPr>
          <p:nvPr>
            <p:ph sz="half" idx="1"/>
          </p:nvPr>
        </p:nvSpPr>
        <p:spPr>
          <a:xfrm>
            <a:off x="191344" y="1819417"/>
            <a:ext cx="6552728" cy="4846036"/>
          </a:xfrm>
        </p:spPr>
        <p:txBody>
          <a:bodyPr>
            <a:normAutofit/>
          </a:bodyPr>
          <a:lstStyle/>
          <a:p>
            <a:r>
              <a:rPr lang="en-GB" dirty="0"/>
              <a:t>There are also many ethical concerns – some believe AI and healthcare should not mix, that the human element of diagnosing and treating a patient will always supersede a clinical robot. </a:t>
            </a:r>
          </a:p>
          <a:p>
            <a:r>
              <a:rPr lang="en-GB" dirty="0"/>
              <a:t>Many are concerned about the lack of privacy when it comes to AI and how their medical data might be stored and handled. As advancements continue in health tech, it will be more important than ever to ensure that we prioritize safely storing and usage of all data. </a:t>
            </a:r>
          </a:p>
          <a:p>
            <a:r>
              <a:rPr lang="en-GB" dirty="0"/>
              <a:t>If we cannot find strong solutions to these concerns, it is unlikely for AI and nano or micro bot usage to become a reality any time soon.</a:t>
            </a:r>
          </a:p>
          <a:p>
            <a:endParaRPr lang="en-IE" dirty="0"/>
          </a:p>
        </p:txBody>
      </p:sp>
      <p:pic>
        <p:nvPicPr>
          <p:cNvPr id="12" name="Picture 11" descr="A person typing on a computer&#10;&#10;Description automatically generated">
            <a:extLst>
              <a:ext uri="{FF2B5EF4-FFF2-40B4-BE49-F238E27FC236}">
                <a16:creationId xmlns:a16="http://schemas.microsoft.com/office/drawing/2014/main" id="{7B3A3A65-9F2D-A222-8162-1F3237B89F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0096" y="4388366"/>
            <a:ext cx="4824536" cy="2370413"/>
          </a:xfrm>
          <a:prstGeom prst="rect">
            <a:avLst/>
          </a:prstGeom>
        </p:spPr>
      </p:pic>
      <p:pic>
        <p:nvPicPr>
          <p:cNvPr id="13" name="Picture 12" descr="A room with beds and curtains&#10;&#10;Description automatically generated">
            <a:extLst>
              <a:ext uri="{FF2B5EF4-FFF2-40B4-BE49-F238E27FC236}">
                <a16:creationId xmlns:a16="http://schemas.microsoft.com/office/drawing/2014/main" id="{D0AF2BB2-4982-6DBA-708D-84BBDDF01F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096" y="1819417"/>
            <a:ext cx="4824536" cy="2468977"/>
          </a:xfrm>
          <a:prstGeom prst="rect">
            <a:avLst/>
          </a:prstGeom>
        </p:spPr>
      </p:pic>
    </p:spTree>
    <p:extLst>
      <p:ext uri="{BB962C8B-B14F-4D97-AF65-F5344CB8AC3E}">
        <p14:creationId xmlns:p14="http://schemas.microsoft.com/office/powerpoint/2010/main" val="218523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5AF38-4061-F65B-A1A9-585370B1705D}"/>
              </a:ext>
            </a:extLst>
          </p:cNvPr>
          <p:cNvSpPr>
            <a:spLocks noGrp="1"/>
          </p:cNvSpPr>
          <p:nvPr>
            <p:ph type="title"/>
          </p:nvPr>
        </p:nvSpPr>
        <p:spPr/>
        <p:txBody>
          <a:bodyPr/>
          <a:lstStyle/>
          <a:p>
            <a:r>
              <a:rPr lang="en-IE" dirty="0"/>
              <a:t>Conclusion and Personal Thoughts</a:t>
            </a:r>
          </a:p>
        </p:txBody>
      </p:sp>
      <p:sp>
        <p:nvSpPr>
          <p:cNvPr id="3" name="Content Placeholder 2">
            <a:extLst>
              <a:ext uri="{FF2B5EF4-FFF2-40B4-BE49-F238E27FC236}">
                <a16:creationId xmlns:a16="http://schemas.microsoft.com/office/drawing/2014/main" id="{412947E4-FEA5-8F8E-8D1B-A896EE5E4351}"/>
              </a:ext>
            </a:extLst>
          </p:cNvPr>
          <p:cNvSpPr>
            <a:spLocks noGrp="1"/>
          </p:cNvSpPr>
          <p:nvPr>
            <p:ph sz="half" idx="1"/>
          </p:nvPr>
        </p:nvSpPr>
        <p:spPr>
          <a:xfrm>
            <a:off x="40640" y="1711946"/>
            <a:ext cx="6487408" cy="4820060"/>
          </a:xfrm>
        </p:spPr>
        <p:txBody>
          <a:bodyPr>
            <a:normAutofit fontScale="92500"/>
          </a:bodyPr>
          <a:lstStyle/>
          <a:p>
            <a:r>
              <a:rPr lang="en-GB" dirty="0"/>
              <a:t>Although we face many challenges before healthcare sees such advancements in technology, I believe that robotics and AI have the potential to transform the medical industry and peoples lives.</a:t>
            </a:r>
          </a:p>
          <a:p>
            <a:r>
              <a:rPr lang="en-GB" dirty="0"/>
              <a:t>We have just begun to scratch the surface of what these robots will be able to achieve in the future. Researchers are optimistic that once we get past the initial barriers, groundbreaking advancements will have been made in improving healthcare.</a:t>
            </a:r>
          </a:p>
          <a:p>
            <a:r>
              <a:rPr lang="en-GB" dirty="0"/>
              <a:t>I believe that investing in this future is not only necessary but imperative to improve the quality of life of people all around the world. While it may be scary, once achieved it will usher in a new era in healthcare that will positively impact everyone.</a:t>
            </a:r>
          </a:p>
          <a:p>
            <a:endParaRPr lang="en-IE" dirty="0"/>
          </a:p>
        </p:txBody>
      </p:sp>
      <p:pic>
        <p:nvPicPr>
          <p:cNvPr id="7" name="Picture 6" descr="A group of people in lab coats looking at a tablet&#10;&#10;Description automatically generated">
            <a:extLst>
              <a:ext uri="{FF2B5EF4-FFF2-40B4-BE49-F238E27FC236}">
                <a16:creationId xmlns:a16="http://schemas.microsoft.com/office/drawing/2014/main" id="{5E4E0165-117A-496E-04C1-18C8420ED4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1" y="1694146"/>
            <a:ext cx="5192786" cy="4837860"/>
          </a:xfrm>
          <a:prstGeom prst="rect">
            <a:avLst/>
          </a:prstGeom>
        </p:spPr>
      </p:pic>
    </p:spTree>
    <p:extLst>
      <p:ext uri="{BB962C8B-B14F-4D97-AF65-F5344CB8AC3E}">
        <p14:creationId xmlns:p14="http://schemas.microsoft.com/office/powerpoint/2010/main" val="390116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person holding a person's hand&#10;&#10;Description automatically generated">
            <a:extLst>
              <a:ext uri="{FF2B5EF4-FFF2-40B4-BE49-F238E27FC236}">
                <a16:creationId xmlns:a16="http://schemas.microsoft.com/office/drawing/2014/main" id="{3192A2E3-7617-125A-9432-0870EC2F9F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308653"/>
            <a:ext cx="11521280" cy="6240694"/>
          </a:xfrm>
          <a:prstGeom prst="rect">
            <a:avLst/>
          </a:prstGeom>
        </p:spPr>
      </p:pic>
    </p:spTree>
    <p:extLst>
      <p:ext uri="{BB962C8B-B14F-4D97-AF65-F5344CB8AC3E}">
        <p14:creationId xmlns:p14="http://schemas.microsoft.com/office/powerpoint/2010/main" val="1110709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767408" y="2060848"/>
            <a:ext cx="10297144" cy="4247317"/>
          </a:xfrm>
          <a:prstGeom prst="rect">
            <a:avLst/>
          </a:prstGeom>
          <a:noFill/>
        </p:spPr>
        <p:txBody>
          <a:bodyPr wrap="square" rtlCol="0">
            <a:spAutoFit/>
          </a:bodyPr>
          <a:lstStyle/>
          <a:p>
            <a:r>
              <a:rPr lang="en-IE" dirty="0">
                <a:hlinkClick r:id="rId2"/>
              </a:rPr>
              <a:t>https://builtin.com/healthcare-technology</a:t>
            </a:r>
            <a:r>
              <a:rPr lang="en-IE" dirty="0"/>
              <a:t> – Slide 2 | Accessed 22/07/2023</a:t>
            </a:r>
          </a:p>
          <a:p>
            <a:endParaRPr lang="en-IE" dirty="0"/>
          </a:p>
          <a:p>
            <a:r>
              <a:rPr lang="en-IE" dirty="0">
                <a:hlinkClick r:id="rId3"/>
              </a:rPr>
              <a:t>https://www.umhs-sk.org/blog/medical-milestones-invention-x-ray#:~:text=The%20technology%20behind%20the%20X,1895%20by%20Wilhelm%20Conrad%20R%C3%B6ntgen</a:t>
            </a:r>
            <a:r>
              <a:rPr lang="en-IE" dirty="0"/>
              <a:t>. – Slide 6 | Accessed 22/07/2023</a:t>
            </a:r>
          </a:p>
          <a:p>
            <a:endParaRPr lang="en-IE" dirty="0"/>
          </a:p>
          <a:p>
            <a:r>
              <a:rPr lang="en-IE" dirty="0">
                <a:hlinkClick r:id="rId4"/>
              </a:rPr>
              <a:t>https://unsplash.com/s/photos/x-ray</a:t>
            </a:r>
            <a:r>
              <a:rPr lang="en-IE" dirty="0"/>
              <a:t> – Slide 6 | Accessed 22/07/2023</a:t>
            </a:r>
          </a:p>
          <a:p>
            <a:endParaRPr lang="en-IE" dirty="0"/>
          </a:p>
          <a:p>
            <a:r>
              <a:rPr lang="en-IE" dirty="0">
                <a:hlinkClick r:id="rId5"/>
              </a:rPr>
              <a:t>https://www.pfizer.com/news/articles/flashback_the_first_ecg#:~:text=Willem%20Einthoven%20found%20the%20beat,that%20a%20human%20heart%20creates</a:t>
            </a:r>
            <a:r>
              <a:rPr lang="en-IE" dirty="0"/>
              <a:t>. – Slide 7 | Accessed 22/07/2023</a:t>
            </a:r>
          </a:p>
          <a:p>
            <a:endParaRPr lang="en-IE" dirty="0"/>
          </a:p>
          <a:p>
            <a:r>
              <a:rPr lang="en-IE" dirty="0">
                <a:hlinkClick r:id="rId6"/>
              </a:rPr>
              <a:t>https://unsplash.com/s/photos/heart</a:t>
            </a:r>
            <a:r>
              <a:rPr lang="en-IE" dirty="0"/>
              <a:t> – Slide 7 | Accessed 22/07/2023</a:t>
            </a:r>
          </a:p>
          <a:p>
            <a:endParaRPr lang="en-IE" dirty="0"/>
          </a:p>
          <a:p>
            <a:r>
              <a:rPr lang="en-IE" dirty="0">
                <a:hlinkClick r:id="rId7"/>
              </a:rPr>
              <a:t>https://unsplash.com/s/photos/electrocardiogram</a:t>
            </a:r>
            <a:r>
              <a:rPr lang="en-IE" dirty="0"/>
              <a:t> – Slide 7 | Accessed 22/07/2023</a:t>
            </a:r>
          </a:p>
          <a:p>
            <a:endParaRPr lang="en-IE" dirty="0"/>
          </a:p>
        </p:txBody>
      </p:sp>
    </p:spTree>
    <p:extLst>
      <p:ext uri="{BB962C8B-B14F-4D97-AF65-F5344CB8AC3E}">
        <p14:creationId xmlns:p14="http://schemas.microsoft.com/office/powerpoint/2010/main" val="54710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1933733"/>
            <a:ext cx="10297144" cy="4247317"/>
          </a:xfrm>
          <a:prstGeom prst="rect">
            <a:avLst/>
          </a:prstGeom>
          <a:noFill/>
        </p:spPr>
        <p:txBody>
          <a:bodyPr wrap="square" rtlCol="0">
            <a:spAutoFit/>
          </a:bodyPr>
          <a:lstStyle/>
          <a:p>
            <a:r>
              <a:rPr lang="en-IE" dirty="0">
                <a:hlinkClick r:id="rId2"/>
              </a:rPr>
              <a:t>https://catalinaimaging.com/history-ct-scan/#:~:text=The%20first%20commercially%20available%20CT,Prize%20in%20Physiology%20and%20Medicine</a:t>
            </a:r>
            <a:r>
              <a:rPr lang="en-IE" dirty="0"/>
              <a:t> – Slide 8 | Accessed 22/07/2023</a:t>
            </a:r>
          </a:p>
          <a:p>
            <a:endParaRPr lang="en-IE" dirty="0">
              <a:hlinkClick r:id="rId3"/>
            </a:endParaRPr>
          </a:p>
          <a:p>
            <a:endParaRPr lang="en-IE" dirty="0">
              <a:hlinkClick r:id="rId3"/>
            </a:endParaRPr>
          </a:p>
          <a:p>
            <a:r>
              <a:rPr lang="en-IE" dirty="0">
                <a:hlinkClick r:id="rId3"/>
              </a:rPr>
              <a:t>https://unsplash.com/s/photos/CT-scan</a:t>
            </a:r>
            <a:r>
              <a:rPr lang="en-IE" dirty="0"/>
              <a:t> - Slide 8 | Accessed 22/07/2023</a:t>
            </a:r>
          </a:p>
          <a:p>
            <a:endParaRPr lang="en-IE" dirty="0"/>
          </a:p>
          <a:p>
            <a:r>
              <a:rPr lang="en-IE" dirty="0">
                <a:hlinkClick r:id="rId4"/>
              </a:rPr>
              <a:t>https://www.nethealth.com/blog/the-history-of-electronic-health-records-ehrs/#:~:text=The%20history%20of%20EHRs%20and,systems%20to%20adopt%20an%20EHR.&amp;text=In%20the%201960s%2C%20EMR%20programs,in%20partnership%20with%20health%20organizations</a:t>
            </a:r>
            <a:r>
              <a:rPr lang="en-IE" dirty="0"/>
              <a:t>. – Slide 9 | Accessed 22/07/2023</a:t>
            </a:r>
          </a:p>
          <a:p>
            <a:endParaRPr lang="en-IE" dirty="0"/>
          </a:p>
          <a:p>
            <a:r>
              <a:rPr lang="en-IE" dirty="0">
                <a:hlinkClick r:id="rId5"/>
              </a:rPr>
              <a:t>https://unsplash.com/s/photos/files</a:t>
            </a:r>
            <a:r>
              <a:rPr lang="en-IE" dirty="0"/>
              <a:t> – Slide 9 | Accessed 22/07/2023</a:t>
            </a:r>
          </a:p>
          <a:p>
            <a:endParaRPr lang="en-IE" dirty="0"/>
          </a:p>
          <a:p>
            <a:r>
              <a:rPr lang="en-IE" dirty="0">
                <a:hlinkClick r:id="rId6"/>
              </a:rPr>
              <a:t>https://unsplash.com/s/photos/hospital-records</a:t>
            </a:r>
            <a:r>
              <a:rPr lang="en-IE" dirty="0"/>
              <a:t> – Slide 9  | Accessed 22/07/2023</a:t>
            </a:r>
          </a:p>
        </p:txBody>
      </p:sp>
    </p:spTree>
    <p:extLst>
      <p:ext uri="{BB962C8B-B14F-4D97-AF65-F5344CB8AC3E}">
        <p14:creationId xmlns:p14="http://schemas.microsoft.com/office/powerpoint/2010/main" val="349810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24000" y="2060848"/>
            <a:ext cx="9144000" cy="4320480"/>
          </a:xfrm>
        </p:spPr>
        <p:txBody>
          <a:bodyPr>
            <a:normAutofit/>
          </a:bodyPr>
          <a:lstStyle/>
          <a:p>
            <a:pPr marL="0" indent="0" algn="ctr">
              <a:buNone/>
            </a:pPr>
            <a:r>
              <a:rPr lang="en-GB" sz="4400" i="0" dirty="0">
                <a:solidFill>
                  <a:srgbClr val="3A3B41"/>
                </a:solidFill>
                <a:effectLst/>
                <a:latin typeface="Montserrat" panose="00000500000000000000" pitchFamily="2" charset="0"/>
              </a:rPr>
              <a:t>Healthcare technology, or “</a:t>
            </a:r>
            <a:r>
              <a:rPr lang="en-GB" sz="4400" b="1" dirty="0">
                <a:solidFill>
                  <a:srgbClr val="3A3B41"/>
                </a:solidFill>
                <a:latin typeface="Montserrat" panose="00000500000000000000" pitchFamily="2" charset="0"/>
              </a:rPr>
              <a:t>H</a:t>
            </a:r>
            <a:r>
              <a:rPr lang="en-GB" sz="4400" b="1" i="0" dirty="0">
                <a:solidFill>
                  <a:srgbClr val="3A3B41"/>
                </a:solidFill>
                <a:effectLst/>
                <a:latin typeface="Montserrat" panose="00000500000000000000" pitchFamily="2" charset="0"/>
              </a:rPr>
              <a:t>ealthtech</a:t>
            </a:r>
            <a:r>
              <a:rPr lang="en-GB" sz="4400" i="0" dirty="0">
                <a:solidFill>
                  <a:srgbClr val="3A3B41"/>
                </a:solidFill>
                <a:effectLst/>
                <a:latin typeface="Montserrat" panose="00000500000000000000" pitchFamily="2" charset="0"/>
              </a:rPr>
              <a:t>”, refers to the use of technologies developed for the purpose of improving any and all aspects of the healthcare system</a:t>
            </a:r>
          </a:p>
          <a:p>
            <a:pPr marL="0" indent="0">
              <a:buNone/>
            </a:pPr>
            <a:r>
              <a:rPr lang="en-GB" sz="1200" dirty="0">
                <a:solidFill>
                  <a:srgbClr val="3A3B41"/>
                </a:solidFill>
                <a:latin typeface="Montserrat" panose="00000500000000000000" pitchFamily="2" charset="0"/>
              </a:rPr>
              <a:t>        </a:t>
            </a:r>
            <a:r>
              <a:rPr lang="en-GB" sz="1200" b="0" i="0" dirty="0">
                <a:solidFill>
                  <a:schemeClr val="tx1">
                    <a:lumMod val="50000"/>
                    <a:lumOff val="50000"/>
                  </a:schemeClr>
                </a:solidFill>
                <a:effectLst/>
                <a:latin typeface="Montserrat" panose="00000500000000000000" pitchFamily="2" charset="0"/>
              </a:rPr>
              <a:t>– builtin.com</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 </a:t>
            </a:r>
            <a:r>
              <a:rPr lang="en-US" dirty="0" err="1"/>
              <a:t>Aneta</a:t>
            </a:r>
            <a:endParaRPr lang="en-US" dirty="0"/>
          </a:p>
        </p:txBody>
      </p:sp>
      <p:sp>
        <p:nvSpPr>
          <p:cNvPr id="3" name="TextBox 2">
            <a:extLst>
              <a:ext uri="{FF2B5EF4-FFF2-40B4-BE49-F238E27FC236}">
                <a16:creationId xmlns:a16="http://schemas.microsoft.com/office/drawing/2014/main" id="{57F23AF2-9605-E9F1-E373-C2D6A9F869FE}"/>
              </a:ext>
            </a:extLst>
          </p:cNvPr>
          <p:cNvSpPr txBox="1"/>
          <p:nvPr/>
        </p:nvSpPr>
        <p:spPr>
          <a:xfrm>
            <a:off x="947428" y="2076923"/>
            <a:ext cx="10297144" cy="3416320"/>
          </a:xfrm>
          <a:prstGeom prst="rect">
            <a:avLst/>
          </a:prstGeom>
          <a:noFill/>
        </p:spPr>
        <p:txBody>
          <a:bodyPr wrap="square" rtlCol="0">
            <a:spAutoFit/>
          </a:bodyPr>
          <a:lstStyle/>
          <a:p>
            <a:endParaRPr lang="en-IE" dirty="0"/>
          </a:p>
          <a:p>
            <a:endParaRPr lang="en-IE" dirty="0"/>
          </a:p>
          <a:p>
            <a:endParaRPr lang="en-IE" dirty="0"/>
          </a:p>
          <a:p>
            <a:r>
              <a:rPr lang="en-IE" dirty="0">
                <a:hlinkClick r:id="rId2"/>
              </a:rPr>
              <a:t>https://www.sciencedirect.com/science/article/pii/S2414644723000337</a:t>
            </a:r>
            <a:endParaRPr lang="en-IE" dirty="0"/>
          </a:p>
          <a:p>
            <a:r>
              <a:rPr lang="en-IE" dirty="0">
                <a:hlinkClick r:id="rId3"/>
              </a:rPr>
              <a:t>https://ion2.upm.edu.my/article/properties_and_classification_of_nanomaterials-69062</a:t>
            </a:r>
            <a:endParaRPr lang="en-IE" dirty="0"/>
          </a:p>
          <a:p>
            <a:r>
              <a:rPr lang="en-IE" dirty="0">
                <a:hlinkClick r:id="rId4"/>
              </a:rPr>
              <a:t>https://www.nanowerk.com/what-are-nanomaterials.php</a:t>
            </a:r>
            <a:endParaRPr lang="en-IE" dirty="0"/>
          </a:p>
          <a:p>
            <a:r>
              <a:rPr lang="en-IE" dirty="0">
                <a:hlinkClick r:id="rId5"/>
              </a:rPr>
              <a:t>https://www.nanowerk.com/what_are_synthetic_nanoparticles.php</a:t>
            </a:r>
            <a:endParaRPr lang="en-IE" dirty="0"/>
          </a:p>
          <a:p>
            <a:r>
              <a:rPr lang="en-IE" dirty="0">
                <a:hlinkClick r:id="rId6"/>
              </a:rPr>
              <a:t>https://www.nagwa.com/en/explainers/640142370207/</a:t>
            </a:r>
            <a:endParaRPr lang="en-IE" dirty="0"/>
          </a:p>
          <a:p>
            <a:r>
              <a:rPr lang="en-IE" dirty="0">
                <a:hlinkClick r:id="rId7"/>
              </a:rPr>
              <a:t>https://pubs.acs.org/doi/10.1021/nn507097k</a:t>
            </a:r>
            <a:endParaRPr lang="en-IE" dirty="0"/>
          </a:p>
          <a:p>
            <a:r>
              <a:rPr lang="en-IE" dirty="0">
                <a:hlinkClick r:id="rId8"/>
              </a:rPr>
              <a:t>https://www.nanalyze.com/2021/03/bionaut-robots-body/</a:t>
            </a:r>
            <a:endParaRPr lang="en-IE" dirty="0"/>
          </a:p>
          <a:p>
            <a:r>
              <a:rPr lang="en-IE" dirty="0"/>
              <a:t>https://bionautlabs.com/</a:t>
            </a:r>
          </a:p>
          <a:p>
            <a:endParaRPr lang="en-IE" dirty="0"/>
          </a:p>
        </p:txBody>
      </p:sp>
    </p:spTree>
    <p:extLst>
      <p:ext uri="{BB962C8B-B14F-4D97-AF65-F5344CB8AC3E}">
        <p14:creationId xmlns:p14="http://schemas.microsoft.com/office/powerpoint/2010/main" val="59637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9DFF-DFE0-9BB1-9B9B-5ADBA8FFA64F}"/>
              </a:ext>
            </a:extLst>
          </p:cNvPr>
          <p:cNvSpPr>
            <a:spLocks noGrp="1"/>
          </p:cNvSpPr>
          <p:nvPr>
            <p:ph type="title"/>
          </p:nvPr>
        </p:nvSpPr>
        <p:spPr/>
        <p:txBody>
          <a:bodyPr/>
          <a:lstStyle/>
          <a:p>
            <a:r>
              <a:rPr lang="en-IE" dirty="0"/>
              <a:t>Bibliography - </a:t>
            </a:r>
            <a:r>
              <a:rPr lang="en-IE" dirty="0" err="1"/>
              <a:t>Arisha</a:t>
            </a:r>
            <a:endParaRPr lang="en-IE" dirty="0"/>
          </a:p>
        </p:txBody>
      </p:sp>
      <p:sp>
        <p:nvSpPr>
          <p:cNvPr id="3" name="TextBox 2">
            <a:extLst>
              <a:ext uri="{FF2B5EF4-FFF2-40B4-BE49-F238E27FC236}">
                <a16:creationId xmlns:a16="http://schemas.microsoft.com/office/drawing/2014/main" id="{E3631CCA-2301-FC8F-B720-2F3621D8DADE}"/>
              </a:ext>
            </a:extLst>
          </p:cNvPr>
          <p:cNvSpPr txBox="1"/>
          <p:nvPr/>
        </p:nvSpPr>
        <p:spPr>
          <a:xfrm>
            <a:off x="155340" y="1783059"/>
            <a:ext cx="11881320" cy="4975721"/>
          </a:xfrm>
          <a:prstGeom prst="rect">
            <a:avLst/>
          </a:prstGeom>
          <a:noFill/>
        </p:spPr>
        <p:txBody>
          <a:bodyPr wrap="square" rtlCol="0">
            <a:spAutoFit/>
          </a:bodyPr>
          <a:lstStyle/>
          <a:p>
            <a:pPr>
              <a:lnSpc>
                <a:spcPct val="107000"/>
              </a:lnSpc>
              <a:spcAft>
                <a:spcPts val="800"/>
              </a:spcAft>
            </a:pPr>
            <a:r>
              <a:rPr lang="en-IE" sz="1760" dirty="0">
                <a:solidFill>
                  <a:srgbClr val="0033CC"/>
                </a:solidFill>
                <a:hlinkClick r:id="rId2">
                  <a:extLst>
                    <a:ext uri="{A12FA001-AC4F-418D-AE19-62706E023703}">
                      <ahyp:hlinkClr xmlns:ahyp="http://schemas.microsoft.com/office/drawing/2018/hyperlinkcolor" val="tx"/>
                    </a:ext>
                  </a:extLst>
                </a:hlinkClick>
              </a:rPr>
              <a:t>https://www.g2.com/articles/nanobots</a:t>
            </a:r>
            <a:r>
              <a:rPr lang="en-IE" sz="1760" dirty="0">
                <a:solidFill>
                  <a:srgbClr val="0033CC"/>
                </a:solidFill>
              </a:rPr>
              <a:t> - Slide 20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3">
                  <a:extLst>
                    <a:ext uri="{A12FA001-AC4F-418D-AE19-62706E023703}">
                      <ahyp:hlinkClr xmlns:ahyp="http://schemas.microsoft.com/office/drawing/2018/hyperlinkcolor" val="tx"/>
                    </a:ext>
                  </a:extLst>
                </a:hlinkClick>
              </a:rPr>
              <a:t>Nanobots and robotic technology to improve the success rate of IVF (business-standard.com)</a:t>
            </a:r>
            <a:r>
              <a:rPr lang="en-IE" sz="1760" dirty="0">
                <a:solidFill>
                  <a:srgbClr val="0033CC"/>
                </a:solidFill>
              </a:rPr>
              <a:t> - Slide 21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4">
                  <a:extLst>
                    <a:ext uri="{A12FA001-AC4F-418D-AE19-62706E023703}">
                      <ahyp:hlinkClr xmlns:ahyp="http://schemas.microsoft.com/office/drawing/2018/hyperlinkcolor" val="tx"/>
                    </a:ext>
                  </a:extLst>
                </a:hlinkClick>
              </a:rPr>
              <a:t>Grand challenges in nanomedicine – ScienceDirect</a:t>
            </a:r>
            <a:r>
              <a:rPr lang="en-IE" sz="1760" dirty="0">
                <a:solidFill>
                  <a:srgbClr val="0033CC"/>
                </a:solidFill>
              </a:rPr>
              <a:t> – Slide 23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5">
                  <a:extLst>
                    <a:ext uri="{A12FA001-AC4F-418D-AE19-62706E023703}">
                      <ahyp:hlinkClr xmlns:ahyp="http://schemas.microsoft.com/office/drawing/2018/hyperlinkcolor" val="tx"/>
                    </a:ext>
                  </a:extLst>
                </a:hlinkClick>
              </a:rPr>
              <a:t>Woman doing research while holding equipment photo – Free Medical Image on </a:t>
            </a:r>
            <a:r>
              <a:rPr lang="en-IE" sz="1760" dirty="0" err="1">
                <a:solidFill>
                  <a:srgbClr val="0033CC"/>
                </a:solidFill>
                <a:hlinkClick r:id="rId5">
                  <a:extLst>
                    <a:ext uri="{A12FA001-AC4F-418D-AE19-62706E023703}">
                      <ahyp:hlinkClr xmlns:ahyp="http://schemas.microsoft.com/office/drawing/2018/hyperlinkcolor" val="tx"/>
                    </a:ext>
                  </a:extLst>
                </a:hlinkClick>
              </a:rPr>
              <a:t>Unsplash</a:t>
            </a:r>
            <a:r>
              <a:rPr lang="en-IE" sz="1760" dirty="0">
                <a:solidFill>
                  <a:srgbClr val="0033CC"/>
                </a:solidFill>
              </a:rPr>
              <a:t> - Slide 24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6">
                  <a:extLst>
                    <a:ext uri="{A12FA001-AC4F-418D-AE19-62706E023703}">
                      <ahyp:hlinkClr xmlns:ahyp="http://schemas.microsoft.com/office/drawing/2018/hyperlinkcolor" val="tx"/>
                    </a:ext>
                  </a:extLst>
                </a:hlinkClick>
              </a:rPr>
              <a:t>Turned on flat screen monitor photo – Free Data Image on </a:t>
            </a:r>
            <a:r>
              <a:rPr lang="en-IE" sz="1760" dirty="0" err="1">
                <a:solidFill>
                  <a:srgbClr val="0033CC"/>
                </a:solidFill>
                <a:hlinkClick r:id="rId6">
                  <a:extLst>
                    <a:ext uri="{A12FA001-AC4F-418D-AE19-62706E023703}">
                      <ahyp:hlinkClr xmlns:ahyp="http://schemas.microsoft.com/office/drawing/2018/hyperlinkcolor" val="tx"/>
                    </a:ext>
                  </a:extLst>
                </a:hlinkClick>
              </a:rPr>
              <a:t>Unsplash</a:t>
            </a:r>
            <a:r>
              <a:rPr lang="en-IE" sz="1760" dirty="0">
                <a:solidFill>
                  <a:srgbClr val="0033CC"/>
                </a:solidFill>
              </a:rPr>
              <a:t> - Slide 21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7">
                  <a:extLst>
                    <a:ext uri="{A12FA001-AC4F-418D-AE19-62706E023703}">
                      <ahyp:hlinkClr xmlns:ahyp="http://schemas.microsoft.com/office/drawing/2018/hyperlinkcolor" val="tx"/>
                    </a:ext>
                  </a:extLst>
                </a:hlinkClick>
              </a:rPr>
              <a:t>A group of plastic cups sitting on top of a machine photo – Free Science Image on </a:t>
            </a:r>
            <a:r>
              <a:rPr lang="en-IE" sz="1760" dirty="0" err="1">
                <a:solidFill>
                  <a:srgbClr val="0033CC"/>
                </a:solidFill>
                <a:hlinkClick r:id="rId7">
                  <a:extLst>
                    <a:ext uri="{A12FA001-AC4F-418D-AE19-62706E023703}">
                      <ahyp:hlinkClr xmlns:ahyp="http://schemas.microsoft.com/office/drawing/2018/hyperlinkcolor" val="tx"/>
                    </a:ext>
                  </a:extLst>
                </a:hlinkClick>
              </a:rPr>
              <a:t>Unsplash</a:t>
            </a:r>
            <a:r>
              <a:rPr lang="en-IE" sz="1760" dirty="0">
                <a:solidFill>
                  <a:srgbClr val="0033CC"/>
                </a:solidFill>
              </a:rPr>
              <a:t> - Slide 20 Accessed 27/07/23</a:t>
            </a:r>
          </a:p>
          <a:p>
            <a:endParaRPr lang="en-IE" dirty="0"/>
          </a:p>
        </p:txBody>
      </p:sp>
    </p:spTree>
    <p:extLst>
      <p:ext uri="{BB962C8B-B14F-4D97-AF65-F5344CB8AC3E}">
        <p14:creationId xmlns:p14="http://schemas.microsoft.com/office/powerpoint/2010/main" val="309723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392B-4463-CABB-1955-E2A126C0185C}"/>
              </a:ext>
            </a:extLst>
          </p:cNvPr>
          <p:cNvSpPr>
            <a:spLocks noGrp="1"/>
          </p:cNvSpPr>
          <p:nvPr>
            <p:ph type="title"/>
          </p:nvPr>
        </p:nvSpPr>
        <p:spPr/>
        <p:txBody>
          <a:bodyPr/>
          <a:lstStyle/>
          <a:p>
            <a:r>
              <a:rPr lang="en-IE" dirty="0"/>
              <a:t>Bibliography – </a:t>
            </a:r>
            <a:r>
              <a:rPr lang="en-IE" dirty="0" err="1"/>
              <a:t>Arisha</a:t>
            </a:r>
            <a:r>
              <a:rPr lang="en-IE" dirty="0"/>
              <a:t> </a:t>
            </a:r>
          </a:p>
        </p:txBody>
      </p:sp>
      <p:sp>
        <p:nvSpPr>
          <p:cNvPr id="3" name="TextBox 2">
            <a:extLst>
              <a:ext uri="{FF2B5EF4-FFF2-40B4-BE49-F238E27FC236}">
                <a16:creationId xmlns:a16="http://schemas.microsoft.com/office/drawing/2014/main" id="{5868602E-6376-4B2A-3992-CACD91BBFD36}"/>
              </a:ext>
            </a:extLst>
          </p:cNvPr>
          <p:cNvSpPr txBox="1"/>
          <p:nvPr/>
        </p:nvSpPr>
        <p:spPr>
          <a:xfrm>
            <a:off x="119336" y="1700808"/>
            <a:ext cx="11809312" cy="4256293"/>
          </a:xfrm>
          <a:prstGeom prst="rect">
            <a:avLst/>
          </a:prstGeom>
          <a:noFill/>
        </p:spPr>
        <p:txBody>
          <a:bodyPr wrap="square" rtlCol="0">
            <a:spAutoFit/>
          </a:bodyPr>
          <a:lstStyle/>
          <a:p>
            <a:pPr>
              <a:lnSpc>
                <a:spcPct val="107000"/>
              </a:lnSpc>
              <a:spcAft>
                <a:spcPts val="800"/>
              </a:spcAft>
            </a:pPr>
            <a:r>
              <a:rPr lang="en-IE" sz="1760" dirty="0">
                <a:solidFill>
                  <a:srgbClr val="0033CC"/>
                </a:solidFill>
                <a:hlinkClick r:id="rId2">
                  <a:extLst>
                    <a:ext uri="{A12FA001-AC4F-418D-AE19-62706E023703}">
                      <ahyp:hlinkClr xmlns:ahyp="http://schemas.microsoft.com/office/drawing/2018/hyperlinkcolor" val="tx"/>
                    </a:ext>
                  </a:extLst>
                </a:hlinkClick>
              </a:rPr>
              <a:t>Apple fruit with plastic syringes photo – Free Who Image on </a:t>
            </a:r>
            <a:r>
              <a:rPr lang="en-IE" sz="1760" dirty="0" err="1">
                <a:solidFill>
                  <a:srgbClr val="0033CC"/>
                </a:solidFill>
                <a:hlinkClick r:id="rId2">
                  <a:extLst>
                    <a:ext uri="{A12FA001-AC4F-418D-AE19-62706E023703}">
                      <ahyp:hlinkClr xmlns:ahyp="http://schemas.microsoft.com/office/drawing/2018/hyperlinkcolor" val="tx"/>
                    </a:ext>
                  </a:extLst>
                </a:hlinkClick>
              </a:rPr>
              <a:t>Unsplash</a:t>
            </a:r>
            <a:r>
              <a:rPr lang="en-IE" sz="1760" dirty="0">
                <a:solidFill>
                  <a:srgbClr val="0033CC"/>
                </a:solidFill>
              </a:rPr>
              <a:t> - Slide 22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3">
                  <a:extLst>
                    <a:ext uri="{A12FA001-AC4F-418D-AE19-62706E023703}">
                      <ahyp:hlinkClr xmlns:ahyp="http://schemas.microsoft.com/office/drawing/2018/hyperlinkcolor" val="tx"/>
                    </a:ext>
                  </a:extLst>
                </a:hlinkClick>
              </a:rPr>
              <a:t>Black and </a:t>
            </a:r>
            <a:r>
              <a:rPr lang="en-IE" sz="1760" dirty="0" err="1">
                <a:solidFill>
                  <a:srgbClr val="0033CC"/>
                </a:solidFill>
                <a:hlinkClick r:id="rId3">
                  <a:extLst>
                    <a:ext uri="{A12FA001-AC4F-418D-AE19-62706E023703}">
                      <ahyp:hlinkClr xmlns:ahyp="http://schemas.microsoft.com/office/drawing/2018/hyperlinkcolor" val="tx"/>
                    </a:ext>
                  </a:extLst>
                </a:hlinkClick>
              </a:rPr>
              <a:t>gray</a:t>
            </a:r>
            <a:r>
              <a:rPr lang="en-IE" sz="1760" dirty="0">
                <a:solidFill>
                  <a:srgbClr val="0033CC"/>
                </a:solidFill>
                <a:hlinkClick r:id="rId3">
                  <a:extLst>
                    <a:ext uri="{A12FA001-AC4F-418D-AE19-62706E023703}">
                      <ahyp:hlinkClr xmlns:ahyp="http://schemas.microsoft.com/office/drawing/2018/hyperlinkcolor" val="tx"/>
                    </a:ext>
                  </a:extLst>
                </a:hlinkClick>
              </a:rPr>
              <a:t> electronic devices photo – Free Floor Image on </a:t>
            </a:r>
            <a:r>
              <a:rPr lang="en-IE" sz="1760" dirty="0" err="1">
                <a:solidFill>
                  <a:srgbClr val="0033CC"/>
                </a:solidFill>
                <a:hlinkClick r:id="rId3">
                  <a:extLst>
                    <a:ext uri="{A12FA001-AC4F-418D-AE19-62706E023703}">
                      <ahyp:hlinkClr xmlns:ahyp="http://schemas.microsoft.com/office/drawing/2018/hyperlinkcolor" val="tx"/>
                    </a:ext>
                  </a:extLst>
                </a:hlinkClick>
              </a:rPr>
              <a:t>Unsplash</a:t>
            </a:r>
            <a:r>
              <a:rPr lang="en-IE" sz="1760" dirty="0">
                <a:solidFill>
                  <a:srgbClr val="0033CC"/>
                </a:solidFill>
              </a:rPr>
              <a:t> - Slide 23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4">
                  <a:extLst>
                    <a:ext uri="{A12FA001-AC4F-418D-AE19-62706E023703}">
                      <ahyp:hlinkClr xmlns:ahyp="http://schemas.microsoft.com/office/drawing/2018/hyperlinkcolor" val="tx"/>
                    </a:ext>
                  </a:extLst>
                </a:hlinkClick>
              </a:rPr>
              <a:t>Person in white long sleeve shirt using black laptop computer photo – Free Person Image on </a:t>
            </a:r>
            <a:r>
              <a:rPr lang="en-IE" sz="1760" dirty="0" err="1">
                <a:solidFill>
                  <a:srgbClr val="0033CC"/>
                </a:solidFill>
                <a:hlinkClick r:id="rId4">
                  <a:extLst>
                    <a:ext uri="{A12FA001-AC4F-418D-AE19-62706E023703}">
                      <ahyp:hlinkClr xmlns:ahyp="http://schemas.microsoft.com/office/drawing/2018/hyperlinkcolor" val="tx"/>
                    </a:ext>
                  </a:extLst>
                </a:hlinkClick>
              </a:rPr>
              <a:t>Unsplash</a:t>
            </a:r>
            <a:r>
              <a:rPr lang="en-IE" sz="1760" dirty="0">
                <a:solidFill>
                  <a:srgbClr val="0033CC"/>
                </a:solidFill>
              </a:rPr>
              <a:t> - Slide 25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5">
                  <a:extLst>
                    <a:ext uri="{A12FA001-AC4F-418D-AE19-62706E023703}">
                      <ahyp:hlinkClr xmlns:ahyp="http://schemas.microsoft.com/office/drawing/2018/hyperlinkcolor" val="tx"/>
                    </a:ext>
                  </a:extLst>
                </a:hlinkClick>
              </a:rPr>
              <a:t>Three people in lab coats looking at a tablet photo – Free Scientist Image on </a:t>
            </a:r>
            <a:r>
              <a:rPr lang="en-IE" sz="1760" dirty="0" err="1">
                <a:solidFill>
                  <a:srgbClr val="0033CC"/>
                </a:solidFill>
                <a:hlinkClick r:id="rId5">
                  <a:extLst>
                    <a:ext uri="{A12FA001-AC4F-418D-AE19-62706E023703}">
                      <ahyp:hlinkClr xmlns:ahyp="http://schemas.microsoft.com/office/drawing/2018/hyperlinkcolor" val="tx"/>
                    </a:ext>
                  </a:extLst>
                </a:hlinkClick>
              </a:rPr>
              <a:t>Unsplash</a:t>
            </a:r>
            <a:r>
              <a:rPr lang="en-IE" sz="1760" dirty="0">
                <a:solidFill>
                  <a:srgbClr val="0033CC"/>
                </a:solidFill>
              </a:rPr>
              <a:t> - Slide 26 Accessed 27/07/23</a:t>
            </a:r>
          </a:p>
          <a:p>
            <a:pPr>
              <a:lnSpc>
                <a:spcPct val="107000"/>
              </a:lnSpc>
              <a:spcAft>
                <a:spcPts val="800"/>
              </a:spcAft>
            </a:pPr>
            <a:endParaRPr lang="en-IE" sz="1760" dirty="0">
              <a:solidFill>
                <a:srgbClr val="0033CC"/>
              </a:solidFill>
            </a:endParaRPr>
          </a:p>
          <a:p>
            <a:pPr>
              <a:lnSpc>
                <a:spcPct val="107000"/>
              </a:lnSpc>
              <a:spcAft>
                <a:spcPts val="800"/>
              </a:spcAft>
            </a:pPr>
            <a:r>
              <a:rPr lang="en-IE" sz="1760" dirty="0">
                <a:solidFill>
                  <a:srgbClr val="0033CC"/>
                </a:solidFill>
                <a:hlinkClick r:id="rId6">
                  <a:extLst>
                    <a:ext uri="{A12FA001-AC4F-418D-AE19-62706E023703}">
                      <ahyp:hlinkClr xmlns:ahyp="http://schemas.microsoft.com/office/drawing/2018/hyperlinkcolor" val="tx"/>
                    </a:ext>
                  </a:extLst>
                </a:hlinkClick>
              </a:rPr>
              <a:t>Person wearing gold wedding band photo – Free Care Image on </a:t>
            </a:r>
            <a:r>
              <a:rPr lang="en-IE" sz="1760" dirty="0" err="1">
                <a:solidFill>
                  <a:srgbClr val="0033CC"/>
                </a:solidFill>
                <a:hlinkClick r:id="rId6">
                  <a:extLst>
                    <a:ext uri="{A12FA001-AC4F-418D-AE19-62706E023703}">
                      <ahyp:hlinkClr xmlns:ahyp="http://schemas.microsoft.com/office/drawing/2018/hyperlinkcolor" val="tx"/>
                    </a:ext>
                  </a:extLst>
                </a:hlinkClick>
              </a:rPr>
              <a:t>Unsplash</a:t>
            </a:r>
            <a:r>
              <a:rPr lang="en-IE" sz="1760" dirty="0">
                <a:solidFill>
                  <a:srgbClr val="0033CC"/>
                </a:solidFill>
              </a:rPr>
              <a:t> - Slide 27 Accessed 27/07/23</a:t>
            </a:r>
          </a:p>
          <a:p>
            <a:endParaRPr lang="en-IE" dirty="0"/>
          </a:p>
        </p:txBody>
      </p:sp>
    </p:spTree>
    <p:extLst>
      <p:ext uri="{BB962C8B-B14F-4D97-AF65-F5344CB8AC3E}">
        <p14:creationId xmlns:p14="http://schemas.microsoft.com/office/powerpoint/2010/main" val="7126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Technology in Health (1890 – 2000)</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technology of the 20</a:t>
            </a:r>
            <a:r>
              <a:rPr lang="en-US" baseline="30000" dirty="0"/>
              <a:t>th</a:t>
            </a:r>
            <a:r>
              <a:rPr lang="en-US" dirty="0"/>
              <a:t> Century</a:t>
            </a:r>
          </a:p>
        </p:txBody>
      </p:sp>
      <p:graphicFrame>
        <p:nvGraphicFramePr>
          <p:cNvPr id="7" name="Content Placeholder 6" descr="Segmented process showing 3 tasks arranged one below the other with downward pointing arrows to indicate progression from first task to second task and second task to third task. Placeholder text for task description   present under each group."/>
          <p:cNvGraphicFramePr>
            <a:graphicFrameLocks noGrp="1"/>
          </p:cNvGraphicFramePr>
          <p:nvPr>
            <p:ph sz="half" idx="2"/>
            <p:extLst>
              <p:ext uri="{D42A27DB-BD31-4B8C-83A1-F6EECF244321}">
                <p14:modId xmlns:p14="http://schemas.microsoft.com/office/powerpoint/2010/main" val="990891579"/>
              </p:ext>
            </p:extLst>
          </p:nvPr>
        </p:nvGraphicFramePr>
        <p:xfrm>
          <a:off x="2603612" y="1772816"/>
          <a:ext cx="6984776" cy="4791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 Ray Machine</a:t>
            </a:r>
          </a:p>
        </p:txBody>
      </p:sp>
      <p:pic>
        <p:nvPicPr>
          <p:cNvPr id="12" name="Picture 11" descr="A person explaining x-ray to a group of people&#10;&#10;Description automatically generated">
            <a:extLst>
              <a:ext uri="{FF2B5EF4-FFF2-40B4-BE49-F238E27FC236}">
                <a16:creationId xmlns:a16="http://schemas.microsoft.com/office/drawing/2014/main" id="{088BB5BC-139C-D207-A598-C4D3AC68D5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3368" y="1772816"/>
            <a:ext cx="3331988" cy="2221325"/>
          </a:xfrm>
          <a:prstGeom prst="rect">
            <a:avLst/>
          </a:prstGeom>
        </p:spPr>
      </p:pic>
      <p:pic>
        <p:nvPicPr>
          <p:cNvPr id="8" name="Content Placeholder 7" descr="X-ray of a hand&#10;&#10;Description automatically generated">
            <a:extLst>
              <a:ext uri="{FF2B5EF4-FFF2-40B4-BE49-F238E27FC236}">
                <a16:creationId xmlns:a16="http://schemas.microsoft.com/office/drawing/2014/main" id="{7B266849-E932-C18D-0FF0-97D2F1244593}"/>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963704" y="4319828"/>
            <a:ext cx="4011316" cy="2398060"/>
          </a:xfrm>
        </p:spPr>
      </p:pic>
      <p:sp>
        <p:nvSpPr>
          <p:cNvPr id="13" name="TextBox 12">
            <a:extLst>
              <a:ext uri="{FF2B5EF4-FFF2-40B4-BE49-F238E27FC236}">
                <a16:creationId xmlns:a16="http://schemas.microsoft.com/office/drawing/2014/main" id="{BCF9BB7A-B2CB-0BFF-F222-E3ACEC24F9D1}"/>
              </a:ext>
            </a:extLst>
          </p:cNvPr>
          <p:cNvSpPr txBox="1"/>
          <p:nvPr/>
        </p:nvSpPr>
        <p:spPr>
          <a:xfrm>
            <a:off x="335360" y="1791486"/>
            <a:ext cx="6264696" cy="4801314"/>
          </a:xfrm>
          <a:prstGeom prst="rect">
            <a:avLst/>
          </a:prstGeom>
          <a:noFill/>
        </p:spPr>
        <p:txBody>
          <a:bodyPr wrap="square" rtlCol="0">
            <a:spAutoFit/>
          </a:bodyPr>
          <a:lstStyle/>
          <a:p>
            <a:pPr marL="285750" indent="-285750">
              <a:buFont typeface="Arial" panose="020B0604020202020204" pitchFamily="34" charset="0"/>
              <a:buChar char="•"/>
            </a:pPr>
            <a:r>
              <a:rPr lang="en-IE" dirty="0"/>
              <a:t>X – Rays Discovered </a:t>
            </a:r>
            <a:r>
              <a:rPr lang="en-GB" dirty="0"/>
              <a:t>on November 8, 1895, by Wilhelm Conrad Röntgen.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Discovered Accidentally while he was researching cathode rays, which would later be used in TVs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names them X – Rays due to their unknown origins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Within a year of the discovery use of them in medical settings was wide-spread.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Röntgen wins the Nobel Prize in Physics in 1901 for the revolutionary discovery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Dangers of radiation from X – Rays not fully understood until many years later.</a:t>
            </a:r>
            <a:endParaRPr lang="en-IE" dirty="0"/>
          </a:p>
        </p:txBody>
      </p:sp>
      <p:pic>
        <p:nvPicPr>
          <p:cNvPr id="10" name="Picture 9" descr="A person looking at an x-ray&#10;&#10;Description automatically generated">
            <a:extLst>
              <a:ext uri="{FF2B5EF4-FFF2-40B4-BE49-F238E27FC236}">
                <a16:creationId xmlns:a16="http://schemas.microsoft.com/office/drawing/2014/main" id="{966A6908-D097-3104-B5B1-34E97E3626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096" y="3129465"/>
            <a:ext cx="3187689" cy="2125355"/>
          </a:xfrm>
          <a:prstGeom prst="rect">
            <a:avLst/>
          </a:prstGeom>
          <a:ln>
            <a:solidFill>
              <a:schemeClr val="tx1">
                <a:lumMod val="65000"/>
                <a:lumOff val="35000"/>
              </a:schemeClr>
            </a:solidFill>
          </a:ln>
        </p:spPr>
      </p:pic>
    </p:spTree>
    <p:extLst>
      <p:ext uri="{BB962C8B-B14F-4D97-AF65-F5344CB8AC3E}">
        <p14:creationId xmlns:p14="http://schemas.microsoft.com/office/powerpoint/2010/main" val="263767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D5C7-AA0C-D57B-7BCC-032619F7B64E}"/>
              </a:ext>
            </a:extLst>
          </p:cNvPr>
          <p:cNvSpPr>
            <a:spLocks noGrp="1"/>
          </p:cNvSpPr>
          <p:nvPr>
            <p:ph type="title"/>
          </p:nvPr>
        </p:nvSpPr>
        <p:spPr/>
        <p:txBody>
          <a:bodyPr/>
          <a:lstStyle/>
          <a:p>
            <a:r>
              <a:rPr lang="en-IE" dirty="0"/>
              <a:t>Electrocardiogram (ECG)</a:t>
            </a:r>
          </a:p>
        </p:txBody>
      </p:sp>
      <p:pic>
        <p:nvPicPr>
          <p:cNvPr id="10" name="Picture 9" descr="A monitor with a screen showing a graph&#10;&#10;Description automatically generated">
            <a:extLst>
              <a:ext uri="{FF2B5EF4-FFF2-40B4-BE49-F238E27FC236}">
                <a16:creationId xmlns:a16="http://schemas.microsoft.com/office/drawing/2014/main" id="{981A1D11-4AAB-8018-15C8-32CE02C4CF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6080" y="2996952"/>
            <a:ext cx="3997905" cy="2249488"/>
          </a:xfrm>
          <a:prstGeom prst="rect">
            <a:avLst/>
          </a:prstGeom>
          <a:ln>
            <a:solidFill>
              <a:schemeClr val="tx1">
                <a:lumMod val="65000"/>
                <a:lumOff val="35000"/>
              </a:schemeClr>
            </a:solidFill>
          </a:ln>
        </p:spPr>
      </p:pic>
      <p:pic>
        <p:nvPicPr>
          <p:cNvPr id="12" name="Picture 11" descr="Close-up of medical equipment&#10;&#10;Description automatically generated">
            <a:extLst>
              <a:ext uri="{FF2B5EF4-FFF2-40B4-BE49-F238E27FC236}">
                <a16:creationId xmlns:a16="http://schemas.microsoft.com/office/drawing/2014/main" id="{720F9FD1-2DB3-37C9-64CE-6EE127D33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5929" y="4581128"/>
            <a:ext cx="3044035" cy="2029067"/>
          </a:xfrm>
          <a:prstGeom prst="rect">
            <a:avLst/>
          </a:prstGeom>
          <a:ln>
            <a:solidFill>
              <a:schemeClr val="tx1">
                <a:lumMod val="75000"/>
                <a:lumOff val="25000"/>
              </a:schemeClr>
            </a:solidFill>
          </a:ln>
        </p:spPr>
      </p:pic>
      <p:pic>
        <p:nvPicPr>
          <p:cNvPr id="8" name="Content Placeholder 7" descr="A model of a human heart&#10;&#10;Description automatically generated">
            <a:extLst>
              <a:ext uri="{FF2B5EF4-FFF2-40B4-BE49-F238E27FC236}">
                <a16:creationId xmlns:a16="http://schemas.microsoft.com/office/drawing/2014/main" id="{4358CC83-F399-EE4D-5EB9-E70300D6FB5E}"/>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912424" y="1916832"/>
            <a:ext cx="1499659" cy="2249488"/>
          </a:xfrm>
          <a:ln>
            <a:solidFill>
              <a:schemeClr val="tx1">
                <a:lumMod val="75000"/>
                <a:lumOff val="25000"/>
              </a:schemeClr>
            </a:solidFill>
          </a:ln>
        </p:spPr>
      </p:pic>
      <p:sp>
        <p:nvSpPr>
          <p:cNvPr id="14" name="TextBox 13">
            <a:extLst>
              <a:ext uri="{FF2B5EF4-FFF2-40B4-BE49-F238E27FC236}">
                <a16:creationId xmlns:a16="http://schemas.microsoft.com/office/drawing/2014/main" id="{77EA7BE8-DD89-238A-4C45-0768B95B7AB8}"/>
              </a:ext>
            </a:extLst>
          </p:cNvPr>
          <p:cNvSpPr txBox="1"/>
          <p:nvPr/>
        </p:nvSpPr>
        <p:spPr>
          <a:xfrm>
            <a:off x="393724" y="1844824"/>
            <a:ext cx="6264696" cy="4524315"/>
          </a:xfrm>
          <a:prstGeom prst="rect">
            <a:avLst/>
          </a:prstGeom>
          <a:noFill/>
        </p:spPr>
        <p:txBody>
          <a:bodyPr wrap="square" rtlCol="0">
            <a:spAutoFit/>
          </a:bodyPr>
          <a:lstStyle/>
          <a:p>
            <a:pPr marL="285750" indent="-285750">
              <a:buFont typeface="Arial" panose="020B0604020202020204" pitchFamily="34" charset="0"/>
              <a:buChar char="•"/>
            </a:pPr>
            <a:r>
              <a:rPr lang="en-IE" dirty="0"/>
              <a:t>First ECG machine was invented by William Einthoven in 1901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Machine weighed over 600 pounds, the modern ECG weighs just 6 pounds</a:t>
            </a:r>
          </a:p>
          <a:p>
            <a:endParaRPr lang="en-IE" dirty="0"/>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Medical use began officially in 1909</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First used to detect irregular heartbeats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Within 20 years was used to detect a wider variety of problems</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Einthoven was awarded the Nobel Prize in Medicine in 1927 for his invention</a:t>
            </a:r>
          </a:p>
        </p:txBody>
      </p:sp>
    </p:spTree>
    <p:extLst>
      <p:ext uri="{BB962C8B-B14F-4D97-AF65-F5344CB8AC3E}">
        <p14:creationId xmlns:p14="http://schemas.microsoft.com/office/powerpoint/2010/main" val="188135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Computer Topography (CT) Scanner</a:t>
            </a:r>
          </a:p>
        </p:txBody>
      </p:sp>
      <p:pic>
        <p:nvPicPr>
          <p:cNvPr id="10" name="Picture 9" descr="A person lying on a ct scan machine&#10;&#10;Description automatically generated">
            <a:extLst>
              <a:ext uri="{FF2B5EF4-FFF2-40B4-BE49-F238E27FC236}">
                <a16:creationId xmlns:a16="http://schemas.microsoft.com/office/drawing/2014/main" id="{59A58E12-E273-2969-912E-41140B3875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0296" y="1844824"/>
            <a:ext cx="2977276" cy="1984851"/>
          </a:xfrm>
          <a:prstGeom prst="rect">
            <a:avLst/>
          </a:prstGeom>
          <a:ln>
            <a:solidFill>
              <a:schemeClr val="tx1">
                <a:lumMod val="65000"/>
                <a:lumOff val="35000"/>
              </a:schemeClr>
            </a:solidFill>
          </a:ln>
        </p:spPr>
      </p:pic>
      <p:pic>
        <p:nvPicPr>
          <p:cNvPr id="8" name="Content Placeholder 7" descr="A close-up of x-ray images&#10;&#10;Description automatically generated">
            <a:extLst>
              <a:ext uri="{FF2B5EF4-FFF2-40B4-BE49-F238E27FC236}">
                <a16:creationId xmlns:a16="http://schemas.microsoft.com/office/drawing/2014/main" id="{64E59033-7638-79E8-14A5-91A0B5025A6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72064" y="3356992"/>
            <a:ext cx="3672408" cy="2448272"/>
          </a:xfrm>
          <a:ln>
            <a:solidFill>
              <a:schemeClr val="tx1">
                <a:lumMod val="75000"/>
                <a:lumOff val="25000"/>
              </a:schemeClr>
            </a:solidFill>
          </a:ln>
        </p:spPr>
      </p:pic>
      <p:pic>
        <p:nvPicPr>
          <p:cNvPr id="16" name="Picture 15" descr="A person with a laser beam on their head&#10;&#10;Description automatically generated">
            <a:extLst>
              <a:ext uri="{FF2B5EF4-FFF2-40B4-BE49-F238E27FC236}">
                <a16:creationId xmlns:a16="http://schemas.microsoft.com/office/drawing/2014/main" id="{2BB59D5F-AF57-0FF9-5479-82EE4EC62C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3336" y="5047185"/>
            <a:ext cx="2274236" cy="1516157"/>
          </a:xfrm>
          <a:prstGeom prst="rect">
            <a:avLst/>
          </a:prstGeom>
          <a:ln>
            <a:solidFill>
              <a:schemeClr val="tx1">
                <a:lumMod val="75000"/>
                <a:lumOff val="25000"/>
              </a:schemeClr>
            </a:solidFill>
          </a:ln>
        </p:spPr>
      </p:pic>
      <p:sp>
        <p:nvSpPr>
          <p:cNvPr id="19" name="TextBox 18">
            <a:extLst>
              <a:ext uri="{FF2B5EF4-FFF2-40B4-BE49-F238E27FC236}">
                <a16:creationId xmlns:a16="http://schemas.microsoft.com/office/drawing/2014/main" id="{9592D735-4D7E-0FEA-CC3D-D11DE10EC0CA}"/>
              </a:ext>
            </a:extLst>
          </p:cNvPr>
          <p:cNvSpPr txBox="1"/>
          <p:nvPr/>
        </p:nvSpPr>
        <p:spPr>
          <a:xfrm>
            <a:off x="335360" y="2420888"/>
            <a:ext cx="5544616" cy="3693319"/>
          </a:xfrm>
          <a:prstGeom prst="rect">
            <a:avLst/>
          </a:prstGeom>
          <a:noFill/>
        </p:spPr>
        <p:txBody>
          <a:bodyPr wrap="square" rtlCol="0">
            <a:spAutoFit/>
          </a:bodyPr>
          <a:lstStyle/>
          <a:p>
            <a:pPr marL="285750" indent="-285750">
              <a:buFont typeface="Arial" panose="020B0604020202020204" pitchFamily="34" charset="0"/>
              <a:buChar char="•"/>
            </a:pPr>
            <a:r>
              <a:rPr lang="en-IE" dirty="0"/>
              <a:t>First CT Machine was invented by Godfrey Hounsfield and Dr. Allan Cormack in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Prototype successfully tested in Atkinson Morley Hospital 1971</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Commercially available in 1972</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From 1972 – 1980 over 3 million scans were performed</a:t>
            </a:r>
          </a:p>
          <a:p>
            <a:pPr marL="285750" indent="-285750">
              <a:buFont typeface="Arial" panose="020B0604020202020204" pitchFamily="34" charset="0"/>
              <a:buChar char="•"/>
            </a:pPr>
            <a:endParaRPr lang="en-IE" dirty="0"/>
          </a:p>
          <a:p>
            <a:pPr marL="285750" indent="-285750">
              <a:buFont typeface="Arial" panose="020B0604020202020204" pitchFamily="34" charset="0"/>
              <a:buChar char="•"/>
            </a:pPr>
            <a:r>
              <a:rPr lang="en-IE" dirty="0"/>
              <a:t>Early machines took over a week to scan, process and interpret.</a:t>
            </a:r>
          </a:p>
        </p:txBody>
      </p:sp>
    </p:spTree>
    <p:extLst>
      <p:ext uri="{BB962C8B-B14F-4D97-AF65-F5344CB8AC3E}">
        <p14:creationId xmlns:p14="http://schemas.microsoft.com/office/powerpoint/2010/main" val="423451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graph&#10;&#10;Description automatically generated">
            <a:extLst>
              <a:ext uri="{FF2B5EF4-FFF2-40B4-BE49-F238E27FC236}">
                <a16:creationId xmlns:a16="http://schemas.microsoft.com/office/drawing/2014/main" id="{C5ED80CD-09A4-50E8-A6BF-D4645935C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8619" y="4365104"/>
            <a:ext cx="3426013" cy="2193122"/>
          </a:xfrm>
          <a:prstGeom prst="rect">
            <a:avLst/>
          </a:prstGeom>
          <a:ln>
            <a:solidFill>
              <a:schemeClr val="tx1">
                <a:lumMod val="75000"/>
                <a:lumOff val="25000"/>
              </a:schemeClr>
            </a:solidFill>
          </a:ln>
        </p:spPr>
      </p:pic>
      <p:sp>
        <p:nvSpPr>
          <p:cNvPr id="2" name="Title 1">
            <a:extLst>
              <a:ext uri="{FF2B5EF4-FFF2-40B4-BE49-F238E27FC236}">
                <a16:creationId xmlns:a16="http://schemas.microsoft.com/office/drawing/2014/main" id="{2EF61792-3E2A-B62E-E719-93DBE3277E63}"/>
              </a:ext>
            </a:extLst>
          </p:cNvPr>
          <p:cNvSpPr>
            <a:spLocks noGrp="1"/>
          </p:cNvSpPr>
          <p:nvPr>
            <p:ph type="title"/>
          </p:nvPr>
        </p:nvSpPr>
        <p:spPr/>
        <p:txBody>
          <a:bodyPr/>
          <a:lstStyle/>
          <a:p>
            <a:r>
              <a:rPr lang="en-IE" dirty="0"/>
              <a:t>Electronic Health Records (EHRs)</a:t>
            </a:r>
          </a:p>
        </p:txBody>
      </p:sp>
      <p:pic>
        <p:nvPicPr>
          <p:cNvPr id="8" name="Picture 7" descr="A person wearing a mask and gloves looking at a computer screen&#10;&#10;Description automatically generated">
            <a:extLst>
              <a:ext uri="{FF2B5EF4-FFF2-40B4-BE49-F238E27FC236}">
                <a16:creationId xmlns:a16="http://schemas.microsoft.com/office/drawing/2014/main" id="{CFF0855B-296F-A9F1-5C37-E37DAFF50E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440" y="2647837"/>
            <a:ext cx="3589040" cy="2430270"/>
          </a:xfrm>
          <a:prstGeom prst="rect">
            <a:avLst/>
          </a:prstGeom>
        </p:spPr>
      </p:pic>
      <p:pic>
        <p:nvPicPr>
          <p:cNvPr id="6" name="Content Placeholder 5" descr="A stack of files on a desk&#10;&#10;Description automatically generated">
            <a:extLst>
              <a:ext uri="{FF2B5EF4-FFF2-40B4-BE49-F238E27FC236}">
                <a16:creationId xmlns:a16="http://schemas.microsoft.com/office/drawing/2014/main" id="{8B486DC8-9C96-DFA5-D397-29DFECC32CA4}"/>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9624392" y="1877729"/>
            <a:ext cx="2070240" cy="1572181"/>
          </a:xfrm>
          <a:ln>
            <a:solidFill>
              <a:schemeClr val="tx1">
                <a:lumMod val="75000"/>
                <a:lumOff val="25000"/>
              </a:schemeClr>
            </a:solidFill>
          </a:ln>
        </p:spPr>
      </p:pic>
      <p:sp>
        <p:nvSpPr>
          <p:cNvPr id="11" name="TextBox 10">
            <a:extLst>
              <a:ext uri="{FF2B5EF4-FFF2-40B4-BE49-F238E27FC236}">
                <a16:creationId xmlns:a16="http://schemas.microsoft.com/office/drawing/2014/main" id="{43D48114-70A1-2C2E-EB1A-BECA9A34FAB0}"/>
              </a:ext>
            </a:extLst>
          </p:cNvPr>
          <p:cNvSpPr txBox="1"/>
          <p:nvPr/>
        </p:nvSpPr>
        <p:spPr>
          <a:xfrm>
            <a:off x="302639" y="1877729"/>
            <a:ext cx="6408712" cy="4524315"/>
          </a:xfrm>
          <a:prstGeom prst="rect">
            <a:avLst/>
          </a:prstGeom>
          <a:noFill/>
        </p:spPr>
        <p:txBody>
          <a:bodyPr wrap="square" rtlCol="0">
            <a:spAutoFit/>
          </a:bodyPr>
          <a:lstStyle/>
          <a:p>
            <a:pPr marL="285750" indent="-285750">
              <a:buFont typeface="Arial" panose="020B0604020202020204" pitchFamily="34" charset="0"/>
              <a:buChar char="•"/>
            </a:pPr>
            <a:r>
              <a:rPr lang="en-IE" dirty="0"/>
              <a:t>The first EHR system was created at </a:t>
            </a:r>
            <a:r>
              <a:rPr lang="en-GB" dirty="0"/>
              <a:t>the Mayo Clinic in Rochester, Minnesota in the 1960s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Prior to EHRs hospital records were 100% paper.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Up until the 1980s only the biggest hospitals could afford to have EHRs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From the 1980s they became more affordable and spread throughout hospitals worldwide</a:t>
            </a:r>
          </a:p>
          <a:p>
            <a:endParaRPr lang="en-GB" dirty="0"/>
          </a:p>
          <a:p>
            <a:pPr marL="285750" indent="-285750">
              <a:buFont typeface="Arial" panose="020B0604020202020204" pitchFamily="34" charset="0"/>
              <a:buChar char="•"/>
            </a:pPr>
            <a:r>
              <a:rPr lang="en-GB" dirty="0"/>
              <a:t>Took off in the 1990s as the internet became available and computers more affordable.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Changed from internal systems to internet systems allowing  hospitals to communicate and share information </a:t>
            </a:r>
            <a:endParaRPr lang="en-IE" dirty="0"/>
          </a:p>
        </p:txBody>
      </p:sp>
    </p:spTree>
    <p:extLst>
      <p:ext uri="{BB962C8B-B14F-4D97-AF65-F5344CB8AC3E}">
        <p14:creationId xmlns:p14="http://schemas.microsoft.com/office/powerpoint/2010/main" val="337513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3317</TotalTime>
  <Words>2011</Words>
  <Application>Microsoft Office PowerPoint</Application>
  <PresentationFormat>Widescreen</PresentationFormat>
  <Paragraphs>193</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Franklin Gothic Medium</vt:lpstr>
      <vt:lpstr>Montserrat</vt:lpstr>
      <vt:lpstr>Times New Roman</vt:lpstr>
      <vt:lpstr>Medical Design 16x9</vt:lpstr>
      <vt:lpstr>CA2 – Group Podcast        Health Tech</vt:lpstr>
      <vt:lpstr>Contents</vt:lpstr>
      <vt:lpstr>Introduction</vt:lpstr>
      <vt:lpstr>History of Technology in Health (1890 – 2000)</vt:lpstr>
      <vt:lpstr>Emerging technology of the 20th Century</vt:lpstr>
      <vt:lpstr>X – Ray Machine</vt:lpstr>
      <vt:lpstr>Electrocardiogram (ECG)</vt:lpstr>
      <vt:lpstr>Computer Topography (CT) Scanner</vt:lpstr>
      <vt:lpstr>Electronic Health Records (EHRs)</vt:lpstr>
      <vt:lpstr>Health Technology Now</vt:lpstr>
      <vt:lpstr>Future is promising for Health Tech</vt:lpstr>
      <vt:lpstr>What are we trying to improve?</vt:lpstr>
      <vt:lpstr>But first, nanomedicine?</vt:lpstr>
      <vt:lpstr>Nanotechnology – what’s the point?</vt:lpstr>
      <vt:lpstr>Nanorobotics</vt:lpstr>
      <vt:lpstr>Microrobotics – just like nanobots, but bigger</vt:lpstr>
      <vt:lpstr>University of California, San Diego</vt:lpstr>
      <vt:lpstr>Bionaut Labs</vt:lpstr>
      <vt:lpstr>Future of Health Tech</vt:lpstr>
      <vt:lpstr>Emerging research in Health Tech</vt:lpstr>
      <vt:lpstr>Future Prospects</vt:lpstr>
      <vt:lpstr>The Obstacles</vt:lpstr>
      <vt:lpstr>Financial Challenges</vt:lpstr>
      <vt:lpstr>There are also some ethical concerns…</vt:lpstr>
      <vt:lpstr>Ethical Considerations</vt:lpstr>
      <vt:lpstr>Conclusion and Personal Thoughts</vt:lpstr>
      <vt:lpstr>PowerPoint Presentation</vt:lpstr>
      <vt:lpstr>Bibliography</vt:lpstr>
      <vt:lpstr>Bibliography</vt:lpstr>
      <vt:lpstr>Bibliography Aneta</vt:lpstr>
      <vt:lpstr>Bibliography - Arisha</vt:lpstr>
      <vt:lpstr>Bibliography – Arisha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CA2 – Group Podcast        Health Tech</dc:title>
  <dc:creator>Ryan Stokes</dc:creator>
  <cp:lastModifiedBy>Rohail Hasan</cp:lastModifiedBy>
  <cp:revision>21</cp:revision>
  <dcterms:created xsi:type="dcterms:W3CDTF">2023-07-20T15:37:29Z</dcterms:created>
  <dcterms:modified xsi:type="dcterms:W3CDTF">2023-07-29T13:36:57Z</dcterms:modified>
</cp:coreProperties>
</file>